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gif" ContentType="image/gi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7" r:id="rId3"/>
    <p:sldId id="415" r:id="rId4"/>
    <p:sldId id="452" r:id="rId5"/>
    <p:sldId id="330" r:id="rId6"/>
    <p:sldId id="455" r:id="rId7"/>
    <p:sldId id="456" r:id="rId8"/>
    <p:sldId id="451" r:id="rId9"/>
    <p:sldId id="457" r:id="rId10"/>
    <p:sldId id="458" r:id="rId11"/>
    <p:sldId id="470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73" r:id="rId20"/>
    <p:sldId id="474" r:id="rId21"/>
    <p:sldId id="477" r:id="rId22"/>
    <p:sldId id="471" r:id="rId23"/>
    <p:sldId id="469" r:id="rId24"/>
    <p:sldId id="475" r:id="rId25"/>
    <p:sldId id="476" r:id="rId26"/>
    <p:sldId id="478" r:id="rId27"/>
    <p:sldId id="481" r:id="rId28"/>
    <p:sldId id="482" r:id="rId29"/>
    <p:sldId id="483" r:id="rId30"/>
    <p:sldId id="484" r:id="rId31"/>
    <p:sldId id="480" r:id="rId32"/>
    <p:sldId id="454" r:id="rId33"/>
    <p:sldId id="385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02" userDrawn="1">
          <p15:clr>
            <a:srgbClr val="A4A3A4"/>
          </p15:clr>
        </p15:guide>
        <p15:guide id="5" pos="73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22A"/>
    <a:srgbClr val="FFE699"/>
    <a:srgbClr val="2B76C8"/>
    <a:srgbClr val="A90FAD"/>
    <a:srgbClr val="70AD47"/>
    <a:srgbClr val="DF452B"/>
    <a:srgbClr val="F5D1CC"/>
    <a:srgbClr val="000000"/>
    <a:srgbClr val="ED7D31"/>
    <a:srgbClr val="EEC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7" y="1406"/>
      </p:cViewPr>
      <p:guideLst>
        <p:guide orient="horz" pos="2160"/>
        <p:guide pos="3840"/>
        <p:guide orient="horz" pos="232"/>
        <p:guide pos="302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0326_文广会展物料(转曲)-1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0840" y="0"/>
            <a:ext cx="121708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D98A4-695F-4B48-95E5-853BA05E07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7F147-5A32-4FB8-A850-36B8B0C9C0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36.png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35.png"/><Relationship Id="rId2" Type="http://schemas.openxmlformats.org/officeDocument/2006/relationships/image" Target="../media/image4.png"/><Relationship Id="rId19" Type="http://schemas.openxmlformats.org/officeDocument/2006/relationships/image" Target="../media/image34.png"/><Relationship Id="rId18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3.png"/><Relationship Id="rId6" Type="http://schemas.openxmlformats.org/officeDocument/2006/relationships/image" Target="../media/image4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GIF"/><Relationship Id="rId8" Type="http://schemas.openxmlformats.org/officeDocument/2006/relationships/image" Target="../media/image43.GIF"/><Relationship Id="rId7" Type="http://schemas.openxmlformats.org/officeDocument/2006/relationships/image" Target="../media/image42.GIF"/><Relationship Id="rId6" Type="http://schemas.openxmlformats.org/officeDocument/2006/relationships/image" Target="../media/image41.GI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5.GI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6.tiff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45.GIF"/><Relationship Id="rId6" Type="http://schemas.openxmlformats.org/officeDocument/2006/relationships/image" Target="../media/image47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54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9" Type="http://schemas.microsoft.com/office/2007/relationships/hdphoto" Target="../media/image10.wdp"/><Relationship Id="rId8" Type="http://schemas.openxmlformats.org/officeDocument/2006/relationships/image" Target="../media/image9.png"/><Relationship Id="rId7" Type="http://schemas.microsoft.com/office/2007/relationships/hdphoto" Target="../media/image8.wdp"/><Relationship Id="rId6" Type="http://schemas.openxmlformats.org/officeDocument/2006/relationships/image" Target="../media/image7.png"/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1.GIF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3695344" y="2259446"/>
            <a:ext cx="48013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EC88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6000" b="1" dirty="0">
              <a:solidFill>
                <a:srgbClr val="EEC88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1503" y="3572222"/>
            <a:ext cx="397916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EEC8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冯建周</a:t>
            </a:r>
            <a:endParaRPr lang="zh-CN" altLang="en-US" sz="2800" b="1" dirty="0">
              <a:solidFill>
                <a:srgbClr val="EEC88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循环神经网络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模型训练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RNN</a:t>
            </a:r>
            <a:r>
              <a:rPr lang="zh-CN" altLang="en-US" dirty="0"/>
              <a:t>的优化算法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主要符号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52434" y="1413453"/>
                <a:ext cx="5928782" cy="4518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代表在序列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时训练样本的输入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endPara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代表在序列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时模型的隐藏状态，由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共同决定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代表在序列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时模型的输出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代表在序列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时模型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的损失函数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代表在序列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时训练样本序列的真实输出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endPara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模型的参数，在整个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RNN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网络中是共享的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5928782" cy="4518225"/>
              </a:xfrm>
              <a:prstGeom prst="rect">
                <a:avLst/>
              </a:prstGeom>
              <a:blipFill rotWithShape="1">
                <a:blip r:embed="rId6"/>
                <a:stretch>
                  <a:fillRect l="-10" t="-13" r="6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634" y="2111579"/>
            <a:ext cx="4833050" cy="31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752434" y="1413453"/>
                <a:ext cx="5928782" cy="5160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对于任意一个序列索引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，隐藏状态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得到</a:t>
                </a:r>
                <a:endParaRPr lang="en-US" altLang="zh-CN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)=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𝑊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𝜎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RNN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的激活函数，一般为</a:t>
                </a:r>
                <a:r>
                  <a:rPr lang="en-US" altLang="zh-CN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tanh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为线性关系的偏置</a:t>
                </a:r>
                <a:endPara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ea typeface="微软雅黑" panose="020B0503020204020204" pitchFamily="34" charset="-122"/>
                  </a:rPr>
                  <a:t>在序列索引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 smtClean="0">
                    <a:ea typeface="微软雅黑" panose="020B0503020204020204" pitchFamily="34" charset="-122"/>
                  </a:rPr>
                  <a:t> 时模型的输出为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 smtClean="0"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lang="en-US" altLang="zh-CN" dirty="0" smtClean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ea typeface="微软雅黑" panose="020B0503020204020204" pitchFamily="34" charset="-122"/>
                  </a:rPr>
                  <a:t>为偏置</a:t>
                </a:r>
                <a:endParaRPr lang="en-US" altLang="zh-CN" dirty="0" smtClean="0"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𝑐</m:t>
                      </m:r>
                    </m:oMath>
                  </m:oMathPara>
                </a14:m>
                <a:endParaRPr lang="en-US" altLang="zh-CN" dirty="0" smtClean="0"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ea typeface="微软雅黑" panose="020B0503020204020204" pitchFamily="34" charset="-122"/>
                  </a:rPr>
                  <a:t>在序列索引</a:t>
                </a:r>
                <a:r>
                  <a:rPr lang="en-US" altLang="zh-CN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en-US" altLang="zh-CN" dirty="0" smtClean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ea typeface="微软雅黑" panose="020B0503020204020204" pitchFamily="34" charset="-122"/>
                  </a:rPr>
                  <a:t>时模型预测输出为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dirty="0" smtClean="0"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𝑜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ea typeface="微软雅黑" panose="020B0503020204020204" pitchFamily="34" charset="-122"/>
                  </a:rPr>
                  <a:t>通常由于</a:t>
                </a:r>
                <a:r>
                  <a:rPr lang="en-US" altLang="zh-CN" dirty="0" smtClean="0">
                    <a:ea typeface="微软雅黑" panose="020B0503020204020204" pitchFamily="34" charset="-122"/>
                  </a:rPr>
                  <a:t>RNN</a:t>
                </a:r>
                <a:r>
                  <a:rPr lang="zh-CN" altLang="en-US" dirty="0" smtClean="0">
                    <a:ea typeface="微软雅黑" panose="020B0503020204020204" pitchFamily="34" charset="-122"/>
                  </a:rPr>
                  <a:t>是分类模型，因此该激活函数一般是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𝑠𝑜𝑓𝑡𝑚𝑎𝑥</m:t>
                    </m:r>
                  </m:oMath>
                </a14:m>
                <a:r>
                  <a:rPr lang="zh-CN" altLang="en-US" dirty="0" smtClean="0">
                    <a:ea typeface="微软雅黑" panose="020B0503020204020204" pitchFamily="34" charset="-122"/>
                  </a:rPr>
                  <a:t>，通过构建损失函数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 smtClean="0">
                    <a:ea typeface="微软雅黑" panose="020B0503020204020204" pitchFamily="34" charset="-122"/>
                  </a:rPr>
                  <a:t>，比较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acc>
                          <m:ac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dirty="0" smtClean="0"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ea typeface="微软雅黑" panose="020B0503020204020204" pitchFamily="34" charset="-122"/>
                  </a:rPr>
                  <a:t>的差距，对网络参数进行优化。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5928782" cy="5160772"/>
              </a:xfrm>
              <a:prstGeom prst="rect">
                <a:avLst/>
              </a:prstGeom>
              <a:blipFill rotWithShape="1">
                <a:blip r:embed="rId6"/>
                <a:stretch>
                  <a:fillRect l="-10" t="-11" r="6" b="-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3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693256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752433" y="1413453"/>
                <a:ext cx="6181667" cy="5264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假设损失函数为交叉熵损失函数，输出的激活函数为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𝑠𝑜𝑓𝑡𝑚𝑎𝑥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，隐藏层的激活函数为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𝑡𝑎𝑛ℎ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序列长度为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𝑡𝑎𝑛ℎ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激活函数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tanh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′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tanh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𝑠𝑜𝑓𝑡𝑚𝑎𝑥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激活函数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endParaRPr lang="en-US" altLang="zh-CN" b="0" i="1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交叉熵损失函数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r>
                            <a:rPr lang="en-US" altLang="zh-CN" b="0" i="1" baseline="-2500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</m:nary>
                      <m:r>
                        <a:rPr lang="en-US" altLang="zh-CN" i="1" baseline="-25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𝑖</m:t>
                      </m:r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52433" y="1413453"/>
                <a:ext cx="6181667" cy="5264785"/>
              </a:xfrm>
              <a:prstGeom prst="rect">
                <a:avLst/>
              </a:prstGeom>
              <a:blipFill rotWithShape="1">
                <a:blip r:embed="rId8"/>
                <a:stretch>
                  <a:fillRect l="-10" t="-11" r="9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3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693256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2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28943" y="1413453"/>
                <a:ext cx="7218762" cy="4733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对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于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RNN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，我们在序列的每个位置都有损失函数，因此最终的损失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为</a:t>
                </a:r>
                <a:endParaRPr lang="en-US" altLang="zh-CN" dirty="0" smtClean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所有</a:t>
                </a: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的参数为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𝑐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3" y="1413453"/>
                <a:ext cx="7218762" cy="4733796"/>
              </a:xfrm>
              <a:prstGeom prst="rect">
                <a:avLst/>
              </a:prstGeom>
              <a:blipFill rotWithShape="1">
                <a:blip r:embed="rId6"/>
                <a:stretch>
                  <a:fillRect l="-5" t="-12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6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702739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28943" y="1509697"/>
                <a:ext cx="7218762" cy="3902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所有的参数为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𝑐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𝑜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3" y="1509697"/>
                <a:ext cx="7218762" cy="3902800"/>
              </a:xfrm>
              <a:prstGeom prst="rect">
                <a:avLst/>
              </a:prstGeom>
              <a:blipFill rotWithShape="1">
                <a:blip r:embed="rId6"/>
                <a:stretch>
                  <a:fillRect l="-5" t="-8" r="6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6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702739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28943" y="1509697"/>
                <a:ext cx="7218762" cy="5069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所有的参数为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，有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3" y="1509697"/>
                <a:ext cx="7218762" cy="5069465"/>
              </a:xfrm>
              <a:prstGeom prst="rect">
                <a:avLst/>
              </a:prstGeom>
              <a:blipFill rotWithShape="1">
                <a:blip r:embed="rId6"/>
                <a:stretch>
                  <a:fillRect l="-5" t="-6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6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702739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28943" y="1509697"/>
                <a:ext cx="7218762" cy="5333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所有的参数为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记</m:t>
                      </m:r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𝑈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𝑈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)⋅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 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𝑏</m:t>
                              </m:r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⋅(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43" y="1509697"/>
                <a:ext cx="7218762" cy="5333511"/>
              </a:xfrm>
              <a:prstGeom prst="rect">
                <a:avLst/>
              </a:prstGeom>
              <a:blipFill rotWithShape="1">
                <a:blip r:embed="rId6"/>
                <a:stretch>
                  <a:fillRect l="-5" t="-6" r="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ages2015.cnblogs.com/blog/1042406/201703/1042406-20170306142253375-17597177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266" y="4466245"/>
            <a:ext cx="3475764" cy="22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组合 89"/>
          <p:cNvGrpSpPr/>
          <p:nvPr/>
        </p:nvGrpSpPr>
        <p:grpSpPr>
          <a:xfrm>
            <a:off x="7027398" y="868065"/>
            <a:ext cx="4791673" cy="3613795"/>
            <a:chOff x="6932568" y="959990"/>
            <a:chExt cx="4791673" cy="3613795"/>
          </a:xfrm>
        </p:grpSpPr>
        <p:sp>
          <p:nvSpPr>
            <p:cNvPr id="2" name="圆角矩形 1"/>
            <p:cNvSpPr/>
            <p:nvPr/>
          </p:nvSpPr>
          <p:spPr>
            <a:xfrm>
              <a:off x="7867364" y="2128197"/>
              <a:ext cx="2961334" cy="1912499"/>
            </a:xfrm>
            <a:prstGeom prst="roundRect">
              <a:avLst>
                <a:gd name="adj" fmla="val 20904"/>
              </a:avLst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矩形 4"/>
                <p:cNvSpPr/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509" y="2593706"/>
                  <a:ext cx="827855" cy="380810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直接箭头连接符 7"/>
            <p:cNvCxnSpPr>
              <a:stCxn id="5" idx="2"/>
              <a:endCxn id="11" idx="2"/>
            </p:cNvCxnSpPr>
            <p:nvPr/>
          </p:nvCxnSpPr>
          <p:spPr>
            <a:xfrm>
              <a:off x="7453437" y="2974516"/>
              <a:ext cx="7303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流程图: 汇总连接 10"/>
            <p:cNvSpPr/>
            <p:nvPr/>
          </p:nvSpPr>
          <p:spPr>
            <a:xfrm>
              <a:off x="8183755" y="279457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/>
                <p:cNvSpPr/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0956" y="2968720"/>
                  <a:ext cx="475836" cy="369332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接箭头连接符 22"/>
            <p:cNvCxnSpPr>
              <a:stCxn id="11" idx="6"/>
              <a:endCxn id="37" idx="3"/>
            </p:cNvCxnSpPr>
            <p:nvPr/>
          </p:nvCxnSpPr>
          <p:spPr>
            <a:xfrm>
              <a:off x="8543647" y="2974516"/>
              <a:ext cx="388036" cy="21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汇总连接 26"/>
            <p:cNvSpPr/>
            <p:nvPr/>
          </p:nvSpPr>
          <p:spPr>
            <a:xfrm>
              <a:off x="8931683" y="3443288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/>
                <p:cNvSpPr/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5583" y="4192975"/>
                  <a:ext cx="612091" cy="380810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stCxn id="29" idx="0"/>
              <a:endCxn id="27" idx="4"/>
            </p:cNvCxnSpPr>
            <p:nvPr/>
          </p:nvCxnSpPr>
          <p:spPr>
            <a:xfrm flipV="1">
              <a:off x="9111629" y="3803180"/>
              <a:ext cx="0" cy="3897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矩形 34"/>
                <p:cNvSpPr/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3829861"/>
                  <a:ext cx="410369" cy="369332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流程图: 汇总连接 36"/>
            <p:cNvSpPr/>
            <p:nvPr/>
          </p:nvSpPr>
          <p:spPr>
            <a:xfrm rot="2700000">
              <a:off x="8931683" y="2796721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>
              <a:stCxn id="27" idx="0"/>
              <a:endCxn id="37" idx="5"/>
            </p:cNvCxnSpPr>
            <p:nvPr/>
          </p:nvCxnSpPr>
          <p:spPr>
            <a:xfrm flipV="1">
              <a:off x="9111629" y="3156613"/>
              <a:ext cx="0" cy="2866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6096" y="2463016"/>
                  <a:ext cx="377283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矩形 40"/>
                <p:cNvSpPr/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5845" y="2597435"/>
                  <a:ext cx="608243" cy="380810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箭头连接符 43"/>
            <p:cNvCxnSpPr>
              <a:stCxn id="37" idx="7"/>
              <a:endCxn id="46" idx="1"/>
            </p:cNvCxnSpPr>
            <p:nvPr/>
          </p:nvCxnSpPr>
          <p:spPr>
            <a:xfrm>
              <a:off x="9291575" y="2976667"/>
              <a:ext cx="336334" cy="15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9627909" y="2800106"/>
              <a:ext cx="566855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tanh</a:t>
              </a:r>
              <a:endParaRPr lang="zh-CN" altLang="en-US" sz="1400" b="1" dirty="0"/>
            </a:p>
          </p:txBody>
        </p:sp>
        <p:cxnSp>
          <p:nvCxnSpPr>
            <p:cNvPr id="49" name="直接箭头连接符 48"/>
            <p:cNvCxnSpPr>
              <a:stCxn id="46" idx="3"/>
              <a:endCxn id="41" idx="2"/>
            </p:cNvCxnSpPr>
            <p:nvPr/>
          </p:nvCxnSpPr>
          <p:spPr>
            <a:xfrm>
              <a:off x="10194764" y="2978216"/>
              <a:ext cx="1015203" cy="2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流程图: 汇总连接 58"/>
            <p:cNvSpPr/>
            <p:nvPr/>
          </p:nvSpPr>
          <p:spPr>
            <a:xfrm rot="2700000">
              <a:off x="10201280" y="2226830"/>
              <a:ext cx="359892" cy="359892"/>
            </a:xfrm>
            <a:prstGeom prst="flowChartSummingJunct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箭头连接符 59"/>
            <p:cNvCxnSpPr>
              <a:endCxn id="59" idx="5"/>
            </p:cNvCxnSpPr>
            <p:nvPr/>
          </p:nvCxnSpPr>
          <p:spPr>
            <a:xfrm flipH="1" flipV="1">
              <a:off x="10381226" y="2586722"/>
              <a:ext cx="1" cy="38199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矩形 63"/>
                <p:cNvSpPr/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6726" y="2541195"/>
                  <a:ext cx="398763" cy="369332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矩形 72"/>
                <p:cNvSpPr/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95" y="2227942"/>
                  <a:ext cx="360290" cy="369332"/>
                </a:xfrm>
                <a:prstGeom prst="rect">
                  <a:avLst/>
                </a:prstGeom>
                <a:blipFill rotWithShape="1">
                  <a:blip r:embed="rId1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矩形 75"/>
                <p:cNvSpPr/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𝑜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5085" y="2229601"/>
                  <a:ext cx="606769" cy="380810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8"/>
            <p:cNvCxnSpPr>
              <a:stCxn id="59" idx="1"/>
              <a:endCxn id="83" idx="2"/>
            </p:cNvCxnSpPr>
            <p:nvPr/>
          </p:nvCxnSpPr>
          <p:spPr>
            <a:xfrm flipV="1">
              <a:off x="10381226" y="1957842"/>
              <a:ext cx="0" cy="2689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82"/>
            <p:cNvSpPr/>
            <p:nvPr/>
          </p:nvSpPr>
          <p:spPr>
            <a:xfrm>
              <a:off x="9917216" y="1601622"/>
              <a:ext cx="928020" cy="356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 smtClean="0"/>
                <a:t>softmax</a:t>
              </a:r>
              <a:endParaRPr lang="zh-CN" altLang="en-US" sz="1400" b="1" dirty="0"/>
            </a:p>
          </p:txBody>
        </p:sp>
        <p:cxnSp>
          <p:nvCxnSpPr>
            <p:cNvPr id="86" name="直接箭头连接符 85"/>
            <p:cNvCxnSpPr>
              <a:stCxn id="83" idx="0"/>
              <a:endCxn id="87" idx="2"/>
            </p:cNvCxnSpPr>
            <p:nvPr/>
          </p:nvCxnSpPr>
          <p:spPr>
            <a:xfrm flipV="1">
              <a:off x="10381226" y="1329322"/>
              <a:ext cx="0" cy="2723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矩形 86"/>
                <p:cNvSpPr/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3180" y="959990"/>
                  <a:ext cx="476091" cy="369332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矩形 90"/>
                <p:cNvSpPr/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568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/>
                <p:cNvSpPr/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3934" y="2738148"/>
                  <a:ext cx="420307" cy="369332"/>
                </a:xfrm>
                <a:prstGeom prst="rect">
                  <a:avLst/>
                </a:prstGeom>
                <a:blipFill rotWithShape="1">
                  <a:blip r:embed="rId1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简单案例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2" y="1844991"/>
            <a:ext cx="4064296" cy="2194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71" y="1844991"/>
            <a:ext cx="4064296" cy="21947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2" y="4203127"/>
            <a:ext cx="4064296" cy="2194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171" y="4203127"/>
            <a:ext cx="4064296" cy="2194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简单案例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635630"/>
            <a:ext cx="47625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85323" y="1188302"/>
            <a:ext cx="607187" cy="607187"/>
            <a:chOff x="5583547" y="2347275"/>
            <a:chExt cx="607187" cy="607187"/>
          </a:xfrm>
        </p:grpSpPr>
        <p:sp>
          <p:nvSpPr>
            <p:cNvPr id="10" name="椭圆 9"/>
            <p:cNvSpPr/>
            <p:nvPr/>
          </p:nvSpPr>
          <p:spPr>
            <a:xfrm>
              <a:off x="5583547" y="2347275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653274" y="2420035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5323" y="2487014"/>
            <a:ext cx="607187" cy="607187"/>
            <a:chOff x="5583547" y="3086961"/>
            <a:chExt cx="607187" cy="607187"/>
          </a:xfrm>
        </p:grpSpPr>
        <p:sp>
          <p:nvSpPr>
            <p:cNvPr id="19" name="椭圆 18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85323" y="4512718"/>
            <a:ext cx="607187" cy="607187"/>
            <a:chOff x="5583547" y="3086961"/>
            <a:chExt cx="607187" cy="607187"/>
          </a:xfrm>
        </p:grpSpPr>
        <p:sp>
          <p:nvSpPr>
            <p:cNvPr id="22" name="椭圆 21"/>
            <p:cNvSpPr/>
            <p:nvPr/>
          </p:nvSpPr>
          <p:spPr>
            <a:xfrm>
              <a:off x="5583547" y="3086961"/>
              <a:ext cx="607187" cy="607187"/>
            </a:xfrm>
            <a:prstGeom prst="ellipse">
              <a:avLst/>
            </a:prstGeom>
            <a:solidFill>
              <a:srgbClr val="D8422A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653274" y="3159721"/>
              <a:ext cx="4924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代码实践</a:t>
            </a:r>
            <a:endParaRPr lang="zh-CN" altLang="en-US" dirty="0"/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基本结构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模型训练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>
              <a:alpha val="64000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基于</a:t>
            </a:r>
            <a:r>
              <a:rPr lang="en-US" altLang="zh-CN" dirty="0" smtClean="0"/>
              <a:t>RNN</a:t>
            </a:r>
            <a:r>
              <a:rPr lang="zh-CN" altLang="en-US" dirty="0" smtClean="0"/>
              <a:t>的优化算法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4" y="2592277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noProof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使用形式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97613" y="4627147"/>
            <a:ext cx="9455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一个输入都有对应的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输出，例如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图像分类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一对多：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一个输入产出一个时序序列，常用于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翻译模型的解码阶段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，图文标注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序列只有一个输出，例如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文本分类、情感分析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dirty="0" smtClean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是每一个输入对应一个输出，对应到变化的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机器翻译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/>
          <a:srcRect b="8822"/>
          <a:stretch>
            <a:fillRect/>
          </a:stretch>
        </p:blipFill>
        <p:spPr>
          <a:xfrm>
            <a:off x="1949855" y="1625801"/>
            <a:ext cx="8150679" cy="25274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循环神经网络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基本结构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模型训练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RNN</a:t>
            </a:r>
            <a:r>
              <a:rPr lang="zh-CN" altLang="en-US" dirty="0">
                <a:solidFill>
                  <a:schemeClr val="bg1"/>
                </a:solidFill>
              </a:rPr>
              <a:t>的优化算法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34" y="2569980"/>
            <a:ext cx="1089632" cy="10896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99" y="2155922"/>
            <a:ext cx="3551386" cy="1917748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397789" y="2967634"/>
            <a:ext cx="790832" cy="302740"/>
          </a:xfrm>
          <a:prstGeom prst="rightArrow">
            <a:avLst/>
          </a:prstGeom>
          <a:solidFill>
            <a:srgbClr val="D8422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52434" y="4332973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时，短期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的记忆影响较大（如橙色区域），但是长期的记忆影响就很小（如黑色和绿色区域），这就是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短期记忆问题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434" y="3387232"/>
            <a:ext cx="1072535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所谓梯度消失的真正含义是，梯度被近距离梯度主导，远距离梯度很小，导致模型难以学到远距离的信息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若一篇文章很长，则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对开始的信息几乎不关注。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267456" y="2051565"/>
                <a:ext cx="6096000" cy="5691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acc>
                                <m:ac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456" y="2051565"/>
                <a:ext cx="6096000" cy="569130"/>
              </a:xfrm>
              <a:prstGeom prst="rect">
                <a:avLst/>
              </a:prstGeom>
              <a:blipFill rotWithShape="1">
                <a:blip r:embed="rId6"/>
                <a:stretch>
                  <a:fillRect l="-6" t="-90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434" y="4906222"/>
            <a:ext cx="10725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LSTM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结构类似，都是链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状结构，但是其中的重复模块有不同的结构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。依靠门控机制解决信息遗忘问题。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pic1.zhimg.com/80/v2-39d6bd666a609aa9bd5c09563512f324_720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59" y="1593772"/>
            <a:ext cx="72009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2434" y="1413453"/>
            <a:ext cx="1072535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单元使用三种门机制进行控制，分别为遗忘门，输入门，输出门。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avata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3" y="4226186"/>
            <a:ext cx="29527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vat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30" y="4245354"/>
            <a:ext cx="29337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vat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55" y="4245354"/>
            <a:ext cx="293370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vata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43" y="2133898"/>
            <a:ext cx="2952750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609930" y="2154875"/>
                <a:ext cx="6064536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即为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时刻神经元的状态，该状态沿着整个链式结构传输。该状态由三个门控机制添加或移除信息，选择性地让信息通过。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30" y="2154875"/>
                <a:ext cx="6064536" cy="1338828"/>
              </a:xfrm>
              <a:prstGeom prst="rect">
                <a:avLst/>
              </a:prstGeom>
              <a:blipFill rotWithShape="1">
                <a:blip r:embed="rId10"/>
                <a:stretch>
                  <a:fillRect l="-8" t="-24" r="2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1988019" y="6009099"/>
            <a:ext cx="102759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遗忘门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38198" y="6009099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06124" y="6009099"/>
            <a:ext cx="877163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52434" y="1413453"/>
                <a:ext cx="1072535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遗忘门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LSTM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第一步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是决定从细胞状态中</a:t>
                </a: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丢弃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哪些信息。这个决定通过一个称为遗忘门完成。该门会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读取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输出一个在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之间的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数值确定细胞状态保留的信息量。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表示“</a:t>
                </a: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完全保留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表示“</a:t>
                </a: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完全舍弃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6" t="-33" r="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3" descr="这里写图片描述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7160" y="3429316"/>
            <a:ext cx="7349708" cy="2267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2434" y="1413453"/>
            <a:ext cx="10725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输入门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第二步是确定什么样的新信息被</a:t>
            </a:r>
            <a:r>
              <a:rPr lang="zh-CN" altLang="en-US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在细胞状态中。这里包含两个部分。第一，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sigmoid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层称 “输入门层” 决定将要存放在细胞状态的信息量的大小。然后，一个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层创建一个新的候选值向量会被加入到状态中。下一步，我们会将这两个信息来产生对状态的更新。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41421" y="3429316"/>
            <a:ext cx="8348489" cy="25786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52434" y="1413453"/>
                <a:ext cx="10725350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更新细胞状态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第三步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更新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把旧状态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相乘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，丢弃掉之前确定需要丢弃的信息。接着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加上输入门得到的信息。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这就是新的候选值，根据我们决定更新每个状态的程度进行变化。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1338828"/>
              </a:xfrm>
              <a:prstGeom prst="rect">
                <a:avLst/>
              </a:prstGeom>
              <a:blipFill rotWithShape="1">
                <a:blip r:embed="rId6"/>
                <a:stretch>
                  <a:fillRect l="-6" t="-43" r="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0864" y="3016856"/>
            <a:ext cx="8348489" cy="25786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-LSTM(Long short-term memory)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52434" y="1413453"/>
                <a:ext cx="1072535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输出门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just">
                  <a:lnSpc>
                    <a:spcPct val="150000"/>
                  </a:lnSpc>
                  <a:defRPr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第四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步将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会基于计算的细胞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确定输出的整个细胞单元的状态。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，使用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sigmoid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层来确定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细胞状态的哪个部分将输出出去。接着，把细胞状态通过 </a:t>
                </a:r>
                <a:r>
                  <a:rPr lang="en-US" altLang="zh-CN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tanh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处理并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将它和 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sigmoid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门的输出相乘，最终仅仅输出确定输出的那部分。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4" y="1413453"/>
                <a:ext cx="10725350" cy="1754326"/>
              </a:xfrm>
              <a:prstGeom prst="rect">
                <a:avLst/>
              </a:prstGeom>
              <a:blipFill rotWithShape="1">
                <a:blip r:embed="rId6"/>
                <a:stretch>
                  <a:fillRect l="-6" t="-33" r="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0864" y="3429316"/>
            <a:ext cx="8348489" cy="25786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循环神经网络概述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循环神经网络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基本结构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模型训练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RNN</a:t>
            </a:r>
            <a:r>
              <a:rPr lang="zh-CN" altLang="en-US" dirty="0"/>
              <a:t>的优化算法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502" y="987190"/>
            <a:ext cx="767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srgbClr val="C20C23"/>
              </a:buClr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的优化算法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-GRU(Gate Recurrent Unit)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2434" y="1413453"/>
            <a:ext cx="10725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单元结构类似，将遗忘门与输入门合成一个更新门，同时混合了神经元状态及隐藏状态。最终模型比标准的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结构简单，且易于计算。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811" y="2550334"/>
            <a:ext cx="4563038" cy="3554631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871002" y="2884026"/>
            <a:ext cx="7193619" cy="3470912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41085" y="2884026"/>
            <a:ext cx="68280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结构对比</a:t>
            </a:r>
            <a:endParaRPr lang="en-US" altLang="zh-CN" sz="16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从结构上来说，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只有两个门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有三个门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forget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直接将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state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传给下一个单元，而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则用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 cell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hidden state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包装起来</a:t>
            </a: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solidFill>
                  <a:srgbClr val="CC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性能对比</a:t>
            </a:r>
            <a:endParaRPr lang="en-US" altLang="zh-CN" sz="1600" dirty="0">
              <a:solidFill>
                <a:srgbClr val="CC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的性能在很多任务上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不分伯仲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 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参数更少因此更容易收敛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，但是数据集很大的情况下，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表达性能更好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不过在收敛时间和需要的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epoch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要更胜一筹。在选择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GRU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的时候还要看具体的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data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神经网络的发展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循环神经网络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代码实践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基本结构</a:t>
            </a:r>
            <a:endParaRPr lang="zh-CN" altLang="en-US" dirty="0"/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模型训练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RNN</a:t>
            </a:r>
            <a:r>
              <a:rPr lang="zh-CN" altLang="en-US" dirty="0"/>
              <a:t>的优化算法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4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1872053" y="475735"/>
            <a:ext cx="15005692" cy="5066095"/>
            <a:chOff x="-1872053" y="-19051"/>
            <a:chExt cx="15005692" cy="506609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6" r="12156" b="37144"/>
            <a:stretch>
              <a:fillRect/>
            </a:stretch>
          </p:blipFill>
          <p:spPr>
            <a:xfrm>
              <a:off x="-169407" y="2118213"/>
              <a:ext cx="13303046" cy="292883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34" r="37155"/>
            <a:stretch>
              <a:fillRect/>
            </a:stretch>
          </p:blipFill>
          <p:spPr>
            <a:xfrm>
              <a:off x="9325200" y="-19051"/>
              <a:ext cx="2885850" cy="285223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92328">
              <a:off x="-1872053" y="1199221"/>
              <a:ext cx="3744106" cy="3452158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464784" y="225944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EC88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谢谢观看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EC88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72168" y="328527"/>
            <a:ext cx="2660725" cy="1126008"/>
            <a:chOff x="4772168" y="328527"/>
            <a:chExt cx="2660725" cy="112600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168" y="390460"/>
              <a:ext cx="999643" cy="100214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 trans="30000" detail="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11" y="328527"/>
              <a:ext cx="1661082" cy="1126008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36"/>
            <a:ext cx="12182168" cy="14296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385439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69266" y="1746891"/>
            <a:ext cx="544731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输入、输出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定长</a:t>
            </a:r>
            <a:endParaRPr lang="en-US" altLang="zh-CN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处理输入、输出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变长问题效率不高</a:t>
            </a:r>
            <a:endParaRPr lang="zh-CN" altLang="en-US" dirty="0">
              <a:solidFill>
                <a:srgbClr val="00B0F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923" y="2679395"/>
            <a:ext cx="4808764" cy="36005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306" y="1646603"/>
            <a:ext cx="4713514" cy="3703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385439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72" y="2256081"/>
            <a:ext cx="9691199" cy="357240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825672" y="1499365"/>
            <a:ext cx="68416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CNN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无法处理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时序相关序列问题</a:t>
            </a:r>
            <a:endParaRPr lang="zh-CN" altLang="en-US" dirty="0">
              <a:solidFill>
                <a:srgbClr val="00B0F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3385439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循环神经网络概述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25672" y="1499365"/>
            <a:ext cx="684168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NLP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的词性标注</a:t>
            </a:r>
            <a:endParaRPr lang="zh-CN" altLang="en-US" dirty="0">
              <a:solidFill>
                <a:srgbClr val="00B0F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47940" y="2482283"/>
            <a:ext cx="5332149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这个任务的输入就是：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 吃 苹果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（分好词的句子）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这个任务的输出是：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nn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吃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/v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苹果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nn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词性标注好的句子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1544" y="2482283"/>
            <a:ext cx="5447310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前一个单词其实对于当前单词的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词性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预测是有很大影响的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CC0099"/>
              </a:buClr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比如预测苹果的时候，由于前面的吃是一个动词，那么很显然苹果</a:t>
            </a:r>
            <a:r>
              <a:rPr lang="zh-CN" altLang="en-US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作为名词的概率就会远大于动词的概率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，因为动词后面接名词很常见，而动词后面接动词很少见</a:t>
            </a:r>
            <a:endParaRPr lang="zh-CN" altLang="en-US" dirty="0">
              <a:solidFill>
                <a:srgbClr val="00B0F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672" y="5263687"/>
            <a:ext cx="27238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解决办法：循环神经网络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1" y="5255614"/>
            <a:ext cx="12309566" cy="18435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3493" y="2456373"/>
            <a:ext cx="2190023" cy="1446550"/>
            <a:chOff x="2379099" y="2044388"/>
            <a:chExt cx="2190023" cy="1446550"/>
          </a:xfrm>
        </p:grpSpPr>
        <p:sp>
          <p:nvSpPr>
            <p:cNvPr id="5" name="文本框 4"/>
            <p:cNvSpPr txBox="1"/>
            <p:nvPr/>
          </p:nvSpPr>
          <p:spPr>
            <a:xfrm>
              <a:off x="2379099" y="2044388"/>
              <a:ext cx="21900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D842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 录</a:t>
              </a:r>
              <a:endParaRPr lang="zh-CN" altLang="en-US" sz="5400" b="1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394327" y="2967718"/>
              <a:ext cx="2159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altLang="zh-CN" sz="2800" b="1" dirty="0">
                  <a:solidFill>
                    <a:srgbClr val="D8422A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sz="2800" b="1" dirty="0">
                <a:solidFill>
                  <a:srgbClr val="D8422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41" name="直接连接符 40"/>
          <p:cNvCxnSpPr/>
          <p:nvPr/>
        </p:nvCxnSpPr>
        <p:spPr>
          <a:xfrm>
            <a:off x="479425" y="780717"/>
            <a:ext cx="2294255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1126643" y="2810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85323" y="1188302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255050" y="126106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185323" y="2487014"/>
            <a:ext cx="607187" cy="607187"/>
          </a:xfrm>
          <a:prstGeom prst="ellipse">
            <a:avLst/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55050" y="255977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185323" y="4512718"/>
            <a:ext cx="607187" cy="60718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3255050" y="4585478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just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3862237" y="1380519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29"/>
          <p:cNvSpPr/>
          <p:nvPr/>
        </p:nvSpPr>
        <p:spPr>
          <a:xfrm>
            <a:off x="3862237" y="2674198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29"/>
          <p:cNvSpPr/>
          <p:nvPr/>
        </p:nvSpPr>
        <p:spPr>
          <a:xfrm>
            <a:off x="3862237" y="4710596"/>
            <a:ext cx="265443" cy="222750"/>
          </a:xfrm>
          <a:custGeom>
            <a:avLst/>
            <a:gdLst>
              <a:gd name="connsiteX0" fmla="*/ 0 w 661141"/>
              <a:gd name="connsiteY0" fmla="*/ 55688 h 222750"/>
              <a:gd name="connsiteX1" fmla="*/ 397603 w 661141"/>
              <a:gd name="connsiteY1" fmla="*/ 55688 h 222750"/>
              <a:gd name="connsiteX2" fmla="*/ 397603 w 661141"/>
              <a:gd name="connsiteY2" fmla="*/ 0 h 222750"/>
              <a:gd name="connsiteX3" fmla="*/ 661141 w 661141"/>
              <a:gd name="connsiteY3" fmla="*/ 111375 h 222750"/>
              <a:gd name="connsiteX4" fmla="*/ 397603 w 661141"/>
              <a:gd name="connsiteY4" fmla="*/ 222750 h 222750"/>
              <a:gd name="connsiteX5" fmla="*/ 397603 w 661141"/>
              <a:gd name="connsiteY5" fmla="*/ 167063 h 222750"/>
              <a:gd name="connsiteX6" fmla="*/ 0 w 661141"/>
              <a:gd name="connsiteY6" fmla="*/ 167063 h 222750"/>
              <a:gd name="connsiteX7" fmla="*/ 0 w 661141"/>
              <a:gd name="connsiteY7" fmla="*/ 55688 h 222750"/>
              <a:gd name="connsiteX0-1" fmla="*/ 469557 w 661141"/>
              <a:gd name="connsiteY0-2" fmla="*/ 142186 h 222750"/>
              <a:gd name="connsiteX1-3" fmla="*/ 397603 w 661141"/>
              <a:gd name="connsiteY1-4" fmla="*/ 55688 h 222750"/>
              <a:gd name="connsiteX2-5" fmla="*/ 397603 w 661141"/>
              <a:gd name="connsiteY2-6" fmla="*/ 0 h 222750"/>
              <a:gd name="connsiteX3-7" fmla="*/ 661141 w 661141"/>
              <a:gd name="connsiteY3-8" fmla="*/ 111375 h 222750"/>
              <a:gd name="connsiteX4-9" fmla="*/ 397603 w 661141"/>
              <a:gd name="connsiteY4-10" fmla="*/ 222750 h 222750"/>
              <a:gd name="connsiteX5-11" fmla="*/ 397603 w 661141"/>
              <a:gd name="connsiteY5-12" fmla="*/ 167063 h 222750"/>
              <a:gd name="connsiteX6-13" fmla="*/ 0 w 661141"/>
              <a:gd name="connsiteY6-14" fmla="*/ 167063 h 222750"/>
              <a:gd name="connsiteX7-15" fmla="*/ 469557 w 661141"/>
              <a:gd name="connsiteY7-16" fmla="*/ 142186 h 222750"/>
              <a:gd name="connsiteX0-17" fmla="*/ 450507 w 661141"/>
              <a:gd name="connsiteY0-18" fmla="*/ 79321 h 222750"/>
              <a:gd name="connsiteX1-19" fmla="*/ 397603 w 661141"/>
              <a:gd name="connsiteY1-20" fmla="*/ 55688 h 222750"/>
              <a:gd name="connsiteX2-21" fmla="*/ 397603 w 661141"/>
              <a:gd name="connsiteY2-22" fmla="*/ 0 h 222750"/>
              <a:gd name="connsiteX3-23" fmla="*/ 661141 w 661141"/>
              <a:gd name="connsiteY3-24" fmla="*/ 111375 h 222750"/>
              <a:gd name="connsiteX4-25" fmla="*/ 397603 w 661141"/>
              <a:gd name="connsiteY4-26" fmla="*/ 222750 h 222750"/>
              <a:gd name="connsiteX5-27" fmla="*/ 397603 w 661141"/>
              <a:gd name="connsiteY5-28" fmla="*/ 167063 h 222750"/>
              <a:gd name="connsiteX6-29" fmla="*/ 0 w 661141"/>
              <a:gd name="connsiteY6-30" fmla="*/ 167063 h 222750"/>
              <a:gd name="connsiteX7-31" fmla="*/ 450507 w 661141"/>
              <a:gd name="connsiteY7-32" fmla="*/ 79321 h 222750"/>
              <a:gd name="connsiteX0-33" fmla="*/ 52904 w 263538"/>
              <a:gd name="connsiteY0-34" fmla="*/ 79321 h 222750"/>
              <a:gd name="connsiteX1-35" fmla="*/ 0 w 263538"/>
              <a:gd name="connsiteY1-36" fmla="*/ 55688 h 222750"/>
              <a:gd name="connsiteX2-37" fmla="*/ 0 w 263538"/>
              <a:gd name="connsiteY2-38" fmla="*/ 0 h 222750"/>
              <a:gd name="connsiteX3-39" fmla="*/ 263538 w 263538"/>
              <a:gd name="connsiteY3-40" fmla="*/ 111375 h 222750"/>
              <a:gd name="connsiteX4-41" fmla="*/ 0 w 263538"/>
              <a:gd name="connsiteY4-42" fmla="*/ 222750 h 222750"/>
              <a:gd name="connsiteX5-43" fmla="*/ 0 w 263538"/>
              <a:gd name="connsiteY5-44" fmla="*/ 167063 h 222750"/>
              <a:gd name="connsiteX6-45" fmla="*/ 76742 w 263538"/>
              <a:gd name="connsiteY6-46" fmla="*/ 144203 h 222750"/>
              <a:gd name="connsiteX7-47" fmla="*/ 52904 w 263538"/>
              <a:gd name="connsiteY7-48" fmla="*/ 79321 h 222750"/>
              <a:gd name="connsiteX0-49" fmla="*/ 52904 w 263538"/>
              <a:gd name="connsiteY0-50" fmla="*/ 79321 h 222750"/>
              <a:gd name="connsiteX1-51" fmla="*/ 0 w 263538"/>
              <a:gd name="connsiteY1-52" fmla="*/ 55688 h 222750"/>
              <a:gd name="connsiteX2-53" fmla="*/ 0 w 263538"/>
              <a:gd name="connsiteY2-54" fmla="*/ 0 h 222750"/>
              <a:gd name="connsiteX3-55" fmla="*/ 263538 w 263538"/>
              <a:gd name="connsiteY3-56" fmla="*/ 111375 h 222750"/>
              <a:gd name="connsiteX4-57" fmla="*/ 0 w 263538"/>
              <a:gd name="connsiteY4-58" fmla="*/ 222750 h 222750"/>
              <a:gd name="connsiteX5-59" fmla="*/ 0 w 263538"/>
              <a:gd name="connsiteY5-60" fmla="*/ 167063 h 222750"/>
              <a:gd name="connsiteX6-61" fmla="*/ 76742 w 263538"/>
              <a:gd name="connsiteY6-62" fmla="*/ 144203 h 222750"/>
              <a:gd name="connsiteX7-63" fmla="*/ 52904 w 263538"/>
              <a:gd name="connsiteY7-64" fmla="*/ 79321 h 222750"/>
              <a:gd name="connsiteX0-65" fmla="*/ 52904 w 263538"/>
              <a:gd name="connsiteY0-66" fmla="*/ 79321 h 222750"/>
              <a:gd name="connsiteX1-67" fmla="*/ 0 w 263538"/>
              <a:gd name="connsiteY1-68" fmla="*/ 55688 h 222750"/>
              <a:gd name="connsiteX2-69" fmla="*/ 0 w 263538"/>
              <a:gd name="connsiteY2-70" fmla="*/ 0 h 222750"/>
              <a:gd name="connsiteX3-71" fmla="*/ 263538 w 263538"/>
              <a:gd name="connsiteY3-72" fmla="*/ 111375 h 222750"/>
              <a:gd name="connsiteX4-73" fmla="*/ 0 w 263538"/>
              <a:gd name="connsiteY4-74" fmla="*/ 222750 h 222750"/>
              <a:gd name="connsiteX5-75" fmla="*/ 0 w 263538"/>
              <a:gd name="connsiteY5-76" fmla="*/ 167063 h 222750"/>
              <a:gd name="connsiteX6-77" fmla="*/ 76742 w 263538"/>
              <a:gd name="connsiteY6-78" fmla="*/ 144203 h 222750"/>
              <a:gd name="connsiteX7-79" fmla="*/ 52904 w 263538"/>
              <a:gd name="connsiteY7-80" fmla="*/ 79321 h 222750"/>
              <a:gd name="connsiteX0-81" fmla="*/ 52904 w 263538"/>
              <a:gd name="connsiteY0-82" fmla="*/ 79321 h 222750"/>
              <a:gd name="connsiteX1-83" fmla="*/ 0 w 263538"/>
              <a:gd name="connsiteY1-84" fmla="*/ 55688 h 222750"/>
              <a:gd name="connsiteX2-85" fmla="*/ 0 w 263538"/>
              <a:gd name="connsiteY2-86" fmla="*/ 0 h 222750"/>
              <a:gd name="connsiteX3-87" fmla="*/ 263538 w 263538"/>
              <a:gd name="connsiteY3-88" fmla="*/ 111375 h 222750"/>
              <a:gd name="connsiteX4-89" fmla="*/ 0 w 263538"/>
              <a:gd name="connsiteY4-90" fmla="*/ 222750 h 222750"/>
              <a:gd name="connsiteX5-91" fmla="*/ 0 w 263538"/>
              <a:gd name="connsiteY5-92" fmla="*/ 167063 h 222750"/>
              <a:gd name="connsiteX6-93" fmla="*/ 95792 w 263538"/>
              <a:gd name="connsiteY6-94" fmla="*/ 125153 h 222750"/>
              <a:gd name="connsiteX7-95" fmla="*/ 52904 w 263538"/>
              <a:gd name="connsiteY7-96" fmla="*/ 79321 h 222750"/>
              <a:gd name="connsiteX0-97" fmla="*/ 52904 w 263538"/>
              <a:gd name="connsiteY0-98" fmla="*/ 79321 h 222750"/>
              <a:gd name="connsiteX1-99" fmla="*/ 0 w 263538"/>
              <a:gd name="connsiteY1-100" fmla="*/ 55688 h 222750"/>
              <a:gd name="connsiteX2-101" fmla="*/ 0 w 263538"/>
              <a:gd name="connsiteY2-102" fmla="*/ 0 h 222750"/>
              <a:gd name="connsiteX3-103" fmla="*/ 263538 w 263538"/>
              <a:gd name="connsiteY3-104" fmla="*/ 111375 h 222750"/>
              <a:gd name="connsiteX4-105" fmla="*/ 0 w 263538"/>
              <a:gd name="connsiteY4-106" fmla="*/ 222750 h 222750"/>
              <a:gd name="connsiteX5-107" fmla="*/ 0 w 263538"/>
              <a:gd name="connsiteY5-108" fmla="*/ 167063 h 222750"/>
              <a:gd name="connsiteX6-109" fmla="*/ 99602 w 263538"/>
              <a:gd name="connsiteY6-110" fmla="*/ 119438 h 222750"/>
              <a:gd name="connsiteX7-111" fmla="*/ 52904 w 263538"/>
              <a:gd name="connsiteY7-112" fmla="*/ 79321 h 222750"/>
              <a:gd name="connsiteX0-113" fmla="*/ 52904 w 263538"/>
              <a:gd name="connsiteY0-114" fmla="*/ 79321 h 222750"/>
              <a:gd name="connsiteX1-115" fmla="*/ 5715 w 263538"/>
              <a:gd name="connsiteY1-116" fmla="*/ 13778 h 222750"/>
              <a:gd name="connsiteX2-117" fmla="*/ 0 w 263538"/>
              <a:gd name="connsiteY2-118" fmla="*/ 0 h 222750"/>
              <a:gd name="connsiteX3-119" fmla="*/ 263538 w 263538"/>
              <a:gd name="connsiteY3-120" fmla="*/ 111375 h 222750"/>
              <a:gd name="connsiteX4-121" fmla="*/ 0 w 263538"/>
              <a:gd name="connsiteY4-122" fmla="*/ 222750 h 222750"/>
              <a:gd name="connsiteX5-123" fmla="*/ 0 w 263538"/>
              <a:gd name="connsiteY5-124" fmla="*/ 167063 h 222750"/>
              <a:gd name="connsiteX6-125" fmla="*/ 99602 w 263538"/>
              <a:gd name="connsiteY6-126" fmla="*/ 119438 h 222750"/>
              <a:gd name="connsiteX7-127" fmla="*/ 52904 w 263538"/>
              <a:gd name="connsiteY7-128" fmla="*/ 79321 h 222750"/>
              <a:gd name="connsiteX0-129" fmla="*/ 85289 w 263538"/>
              <a:gd name="connsiteY0-130" fmla="*/ 73606 h 222750"/>
              <a:gd name="connsiteX1-131" fmla="*/ 5715 w 263538"/>
              <a:gd name="connsiteY1-132" fmla="*/ 13778 h 222750"/>
              <a:gd name="connsiteX2-133" fmla="*/ 0 w 263538"/>
              <a:gd name="connsiteY2-134" fmla="*/ 0 h 222750"/>
              <a:gd name="connsiteX3-135" fmla="*/ 263538 w 263538"/>
              <a:gd name="connsiteY3-136" fmla="*/ 111375 h 222750"/>
              <a:gd name="connsiteX4-137" fmla="*/ 0 w 263538"/>
              <a:gd name="connsiteY4-138" fmla="*/ 222750 h 222750"/>
              <a:gd name="connsiteX5-139" fmla="*/ 0 w 263538"/>
              <a:gd name="connsiteY5-140" fmla="*/ 167063 h 222750"/>
              <a:gd name="connsiteX6-141" fmla="*/ 99602 w 263538"/>
              <a:gd name="connsiteY6-142" fmla="*/ 119438 h 222750"/>
              <a:gd name="connsiteX7-143" fmla="*/ 85289 w 263538"/>
              <a:gd name="connsiteY7-144" fmla="*/ 73606 h 222750"/>
              <a:gd name="connsiteX0-145" fmla="*/ 85289 w 263538"/>
              <a:gd name="connsiteY0-146" fmla="*/ 73606 h 222750"/>
              <a:gd name="connsiteX1-147" fmla="*/ 5715 w 263538"/>
              <a:gd name="connsiteY1-148" fmla="*/ 13778 h 222750"/>
              <a:gd name="connsiteX2-149" fmla="*/ 0 w 263538"/>
              <a:gd name="connsiteY2-150" fmla="*/ 0 h 222750"/>
              <a:gd name="connsiteX3-151" fmla="*/ 263538 w 263538"/>
              <a:gd name="connsiteY3-152" fmla="*/ 111375 h 222750"/>
              <a:gd name="connsiteX4-153" fmla="*/ 0 w 263538"/>
              <a:gd name="connsiteY4-154" fmla="*/ 222750 h 222750"/>
              <a:gd name="connsiteX5-155" fmla="*/ 0 w 263538"/>
              <a:gd name="connsiteY5-156" fmla="*/ 167063 h 222750"/>
              <a:gd name="connsiteX6-157" fmla="*/ 99602 w 263538"/>
              <a:gd name="connsiteY6-158" fmla="*/ 119438 h 222750"/>
              <a:gd name="connsiteX7-159" fmla="*/ 85289 w 263538"/>
              <a:gd name="connsiteY7-160" fmla="*/ 73606 h 222750"/>
              <a:gd name="connsiteX0-161" fmla="*/ 85289 w 263538"/>
              <a:gd name="connsiteY0-162" fmla="*/ 73606 h 222750"/>
              <a:gd name="connsiteX1-163" fmla="*/ 5715 w 263538"/>
              <a:gd name="connsiteY1-164" fmla="*/ 13778 h 222750"/>
              <a:gd name="connsiteX2-165" fmla="*/ 0 w 263538"/>
              <a:gd name="connsiteY2-166" fmla="*/ 0 h 222750"/>
              <a:gd name="connsiteX3-167" fmla="*/ 263538 w 263538"/>
              <a:gd name="connsiteY3-168" fmla="*/ 111375 h 222750"/>
              <a:gd name="connsiteX4-169" fmla="*/ 0 w 263538"/>
              <a:gd name="connsiteY4-170" fmla="*/ 222750 h 222750"/>
              <a:gd name="connsiteX5-171" fmla="*/ 0 w 263538"/>
              <a:gd name="connsiteY5-172" fmla="*/ 167063 h 222750"/>
              <a:gd name="connsiteX6-173" fmla="*/ 99602 w 263538"/>
              <a:gd name="connsiteY6-174" fmla="*/ 119438 h 222750"/>
              <a:gd name="connsiteX7-175" fmla="*/ 85289 w 263538"/>
              <a:gd name="connsiteY7-176" fmla="*/ 73606 h 222750"/>
              <a:gd name="connsiteX0-177" fmla="*/ 85289 w 263538"/>
              <a:gd name="connsiteY0-178" fmla="*/ 73606 h 222750"/>
              <a:gd name="connsiteX1-179" fmla="*/ 5715 w 263538"/>
              <a:gd name="connsiteY1-180" fmla="*/ 13778 h 222750"/>
              <a:gd name="connsiteX2-181" fmla="*/ 0 w 263538"/>
              <a:gd name="connsiteY2-182" fmla="*/ 0 h 222750"/>
              <a:gd name="connsiteX3-183" fmla="*/ 263538 w 263538"/>
              <a:gd name="connsiteY3-184" fmla="*/ 111375 h 222750"/>
              <a:gd name="connsiteX4-185" fmla="*/ 0 w 263538"/>
              <a:gd name="connsiteY4-186" fmla="*/ 222750 h 222750"/>
              <a:gd name="connsiteX5-187" fmla="*/ 0 w 263538"/>
              <a:gd name="connsiteY5-188" fmla="*/ 167063 h 222750"/>
              <a:gd name="connsiteX6-189" fmla="*/ 99602 w 263538"/>
              <a:gd name="connsiteY6-190" fmla="*/ 119438 h 222750"/>
              <a:gd name="connsiteX7-191" fmla="*/ 85289 w 263538"/>
              <a:gd name="connsiteY7-192" fmla="*/ 73606 h 222750"/>
              <a:gd name="connsiteX0-193" fmla="*/ 66239 w 263538"/>
              <a:gd name="connsiteY0-194" fmla="*/ 88846 h 222750"/>
              <a:gd name="connsiteX1-195" fmla="*/ 5715 w 263538"/>
              <a:gd name="connsiteY1-196" fmla="*/ 13778 h 222750"/>
              <a:gd name="connsiteX2-197" fmla="*/ 0 w 263538"/>
              <a:gd name="connsiteY2-198" fmla="*/ 0 h 222750"/>
              <a:gd name="connsiteX3-199" fmla="*/ 263538 w 263538"/>
              <a:gd name="connsiteY3-200" fmla="*/ 111375 h 222750"/>
              <a:gd name="connsiteX4-201" fmla="*/ 0 w 263538"/>
              <a:gd name="connsiteY4-202" fmla="*/ 222750 h 222750"/>
              <a:gd name="connsiteX5-203" fmla="*/ 0 w 263538"/>
              <a:gd name="connsiteY5-204" fmla="*/ 167063 h 222750"/>
              <a:gd name="connsiteX6-205" fmla="*/ 99602 w 263538"/>
              <a:gd name="connsiteY6-206" fmla="*/ 119438 h 222750"/>
              <a:gd name="connsiteX7-207" fmla="*/ 66239 w 263538"/>
              <a:gd name="connsiteY7-208" fmla="*/ 88846 h 222750"/>
              <a:gd name="connsiteX0-209" fmla="*/ 66239 w 263538"/>
              <a:gd name="connsiteY0-210" fmla="*/ 88846 h 222750"/>
              <a:gd name="connsiteX1-211" fmla="*/ 5715 w 263538"/>
              <a:gd name="connsiteY1-212" fmla="*/ 13778 h 222750"/>
              <a:gd name="connsiteX2-213" fmla="*/ 0 w 263538"/>
              <a:gd name="connsiteY2-214" fmla="*/ 0 h 222750"/>
              <a:gd name="connsiteX3-215" fmla="*/ 263538 w 263538"/>
              <a:gd name="connsiteY3-216" fmla="*/ 111375 h 222750"/>
              <a:gd name="connsiteX4-217" fmla="*/ 0 w 263538"/>
              <a:gd name="connsiteY4-218" fmla="*/ 222750 h 222750"/>
              <a:gd name="connsiteX5-219" fmla="*/ 0 w 263538"/>
              <a:gd name="connsiteY5-220" fmla="*/ 167063 h 222750"/>
              <a:gd name="connsiteX6-221" fmla="*/ 99602 w 263538"/>
              <a:gd name="connsiteY6-222" fmla="*/ 119438 h 222750"/>
              <a:gd name="connsiteX7-223" fmla="*/ 66239 w 263538"/>
              <a:gd name="connsiteY7-224" fmla="*/ 88846 h 222750"/>
              <a:gd name="connsiteX0-225" fmla="*/ 66239 w 263538"/>
              <a:gd name="connsiteY0-226" fmla="*/ 88846 h 222750"/>
              <a:gd name="connsiteX1-227" fmla="*/ 5715 w 263538"/>
              <a:gd name="connsiteY1-228" fmla="*/ 13778 h 222750"/>
              <a:gd name="connsiteX2-229" fmla="*/ 0 w 263538"/>
              <a:gd name="connsiteY2-230" fmla="*/ 0 h 222750"/>
              <a:gd name="connsiteX3-231" fmla="*/ 263538 w 263538"/>
              <a:gd name="connsiteY3-232" fmla="*/ 111375 h 222750"/>
              <a:gd name="connsiteX4-233" fmla="*/ 0 w 263538"/>
              <a:gd name="connsiteY4-234" fmla="*/ 222750 h 222750"/>
              <a:gd name="connsiteX5-235" fmla="*/ 13335 w 263538"/>
              <a:gd name="connsiteY5-236" fmla="*/ 199448 h 222750"/>
              <a:gd name="connsiteX6-237" fmla="*/ 99602 w 263538"/>
              <a:gd name="connsiteY6-238" fmla="*/ 119438 h 222750"/>
              <a:gd name="connsiteX7-239" fmla="*/ 66239 w 263538"/>
              <a:gd name="connsiteY7-240" fmla="*/ 88846 h 222750"/>
              <a:gd name="connsiteX0-241" fmla="*/ 82940 w 280239"/>
              <a:gd name="connsiteY0-242" fmla="*/ 88846 h 222750"/>
              <a:gd name="connsiteX1-243" fmla="*/ 22416 w 280239"/>
              <a:gd name="connsiteY1-244" fmla="*/ 13778 h 222750"/>
              <a:gd name="connsiteX2-245" fmla="*/ 16701 w 280239"/>
              <a:gd name="connsiteY2-246" fmla="*/ 0 h 222750"/>
              <a:gd name="connsiteX3-247" fmla="*/ 280239 w 280239"/>
              <a:gd name="connsiteY3-248" fmla="*/ 111375 h 222750"/>
              <a:gd name="connsiteX4-249" fmla="*/ 16701 w 280239"/>
              <a:gd name="connsiteY4-250" fmla="*/ 222750 h 222750"/>
              <a:gd name="connsiteX5-251" fmla="*/ 30036 w 280239"/>
              <a:gd name="connsiteY5-252" fmla="*/ 199448 h 222750"/>
              <a:gd name="connsiteX6-253" fmla="*/ 116303 w 280239"/>
              <a:gd name="connsiteY6-254" fmla="*/ 119438 h 222750"/>
              <a:gd name="connsiteX7-255" fmla="*/ 82940 w 280239"/>
              <a:gd name="connsiteY7-256" fmla="*/ 88846 h 222750"/>
              <a:gd name="connsiteX0-257" fmla="*/ 66239 w 263538"/>
              <a:gd name="connsiteY0-258" fmla="*/ 88846 h 222750"/>
              <a:gd name="connsiteX1-259" fmla="*/ 5715 w 263538"/>
              <a:gd name="connsiteY1-260" fmla="*/ 13778 h 222750"/>
              <a:gd name="connsiteX2-261" fmla="*/ 0 w 263538"/>
              <a:gd name="connsiteY2-262" fmla="*/ 0 h 222750"/>
              <a:gd name="connsiteX3-263" fmla="*/ 263538 w 263538"/>
              <a:gd name="connsiteY3-264" fmla="*/ 111375 h 222750"/>
              <a:gd name="connsiteX4-265" fmla="*/ 0 w 263538"/>
              <a:gd name="connsiteY4-266" fmla="*/ 222750 h 222750"/>
              <a:gd name="connsiteX5-267" fmla="*/ 13335 w 263538"/>
              <a:gd name="connsiteY5-268" fmla="*/ 199448 h 222750"/>
              <a:gd name="connsiteX6-269" fmla="*/ 99602 w 263538"/>
              <a:gd name="connsiteY6-270" fmla="*/ 119438 h 222750"/>
              <a:gd name="connsiteX7-271" fmla="*/ 66239 w 263538"/>
              <a:gd name="connsiteY7-272" fmla="*/ 88846 h 222750"/>
              <a:gd name="connsiteX0-273" fmla="*/ 92909 w 263538"/>
              <a:gd name="connsiteY0-274" fmla="*/ 65986 h 222750"/>
              <a:gd name="connsiteX1-275" fmla="*/ 5715 w 263538"/>
              <a:gd name="connsiteY1-276" fmla="*/ 13778 h 222750"/>
              <a:gd name="connsiteX2-277" fmla="*/ 0 w 263538"/>
              <a:gd name="connsiteY2-278" fmla="*/ 0 h 222750"/>
              <a:gd name="connsiteX3-279" fmla="*/ 263538 w 263538"/>
              <a:gd name="connsiteY3-280" fmla="*/ 111375 h 222750"/>
              <a:gd name="connsiteX4-281" fmla="*/ 0 w 263538"/>
              <a:gd name="connsiteY4-282" fmla="*/ 222750 h 222750"/>
              <a:gd name="connsiteX5-283" fmla="*/ 13335 w 263538"/>
              <a:gd name="connsiteY5-284" fmla="*/ 199448 h 222750"/>
              <a:gd name="connsiteX6-285" fmla="*/ 99602 w 263538"/>
              <a:gd name="connsiteY6-286" fmla="*/ 119438 h 222750"/>
              <a:gd name="connsiteX7-287" fmla="*/ 92909 w 263538"/>
              <a:gd name="connsiteY7-288" fmla="*/ 65986 h 222750"/>
              <a:gd name="connsiteX0-289" fmla="*/ 92909 w 263538"/>
              <a:gd name="connsiteY0-290" fmla="*/ 65986 h 222750"/>
              <a:gd name="connsiteX1-291" fmla="*/ 5715 w 263538"/>
              <a:gd name="connsiteY1-292" fmla="*/ 13778 h 222750"/>
              <a:gd name="connsiteX2-293" fmla="*/ 0 w 263538"/>
              <a:gd name="connsiteY2-294" fmla="*/ 0 h 222750"/>
              <a:gd name="connsiteX3-295" fmla="*/ 263538 w 263538"/>
              <a:gd name="connsiteY3-296" fmla="*/ 111375 h 222750"/>
              <a:gd name="connsiteX4-297" fmla="*/ 0 w 263538"/>
              <a:gd name="connsiteY4-298" fmla="*/ 222750 h 222750"/>
              <a:gd name="connsiteX5-299" fmla="*/ 13335 w 263538"/>
              <a:gd name="connsiteY5-300" fmla="*/ 199448 h 222750"/>
              <a:gd name="connsiteX6-301" fmla="*/ 99602 w 263538"/>
              <a:gd name="connsiteY6-302" fmla="*/ 119438 h 222750"/>
              <a:gd name="connsiteX7-303" fmla="*/ 92909 w 263538"/>
              <a:gd name="connsiteY7-304" fmla="*/ 65986 h 222750"/>
              <a:gd name="connsiteX0-305" fmla="*/ 52904 w 263538"/>
              <a:gd name="connsiteY0-306" fmla="*/ 128851 h 222750"/>
              <a:gd name="connsiteX1-307" fmla="*/ 5715 w 263538"/>
              <a:gd name="connsiteY1-308" fmla="*/ 13778 h 222750"/>
              <a:gd name="connsiteX2-309" fmla="*/ 0 w 263538"/>
              <a:gd name="connsiteY2-310" fmla="*/ 0 h 222750"/>
              <a:gd name="connsiteX3-311" fmla="*/ 263538 w 263538"/>
              <a:gd name="connsiteY3-312" fmla="*/ 111375 h 222750"/>
              <a:gd name="connsiteX4-313" fmla="*/ 0 w 263538"/>
              <a:gd name="connsiteY4-314" fmla="*/ 222750 h 222750"/>
              <a:gd name="connsiteX5-315" fmla="*/ 13335 w 263538"/>
              <a:gd name="connsiteY5-316" fmla="*/ 199448 h 222750"/>
              <a:gd name="connsiteX6-317" fmla="*/ 99602 w 263538"/>
              <a:gd name="connsiteY6-318" fmla="*/ 119438 h 222750"/>
              <a:gd name="connsiteX7-319" fmla="*/ 52904 w 263538"/>
              <a:gd name="connsiteY7-320" fmla="*/ 128851 h 222750"/>
              <a:gd name="connsiteX0-321" fmla="*/ 52904 w 263538"/>
              <a:gd name="connsiteY0-322" fmla="*/ 128851 h 222750"/>
              <a:gd name="connsiteX1-323" fmla="*/ 5715 w 263538"/>
              <a:gd name="connsiteY1-324" fmla="*/ 13778 h 222750"/>
              <a:gd name="connsiteX2-325" fmla="*/ 0 w 263538"/>
              <a:gd name="connsiteY2-326" fmla="*/ 0 h 222750"/>
              <a:gd name="connsiteX3-327" fmla="*/ 263538 w 263538"/>
              <a:gd name="connsiteY3-328" fmla="*/ 111375 h 222750"/>
              <a:gd name="connsiteX4-329" fmla="*/ 0 w 263538"/>
              <a:gd name="connsiteY4-330" fmla="*/ 222750 h 222750"/>
              <a:gd name="connsiteX5-331" fmla="*/ 13335 w 263538"/>
              <a:gd name="connsiteY5-332" fmla="*/ 199448 h 222750"/>
              <a:gd name="connsiteX6-333" fmla="*/ 48167 w 263538"/>
              <a:gd name="connsiteY6-334" fmla="*/ 132773 h 222750"/>
              <a:gd name="connsiteX7-335" fmla="*/ 52904 w 263538"/>
              <a:gd name="connsiteY7-336" fmla="*/ 128851 h 222750"/>
              <a:gd name="connsiteX0-337" fmla="*/ 81479 w 263538"/>
              <a:gd name="connsiteY0-338" fmla="*/ 98371 h 222750"/>
              <a:gd name="connsiteX1-339" fmla="*/ 5715 w 263538"/>
              <a:gd name="connsiteY1-340" fmla="*/ 13778 h 222750"/>
              <a:gd name="connsiteX2-341" fmla="*/ 0 w 263538"/>
              <a:gd name="connsiteY2-342" fmla="*/ 0 h 222750"/>
              <a:gd name="connsiteX3-343" fmla="*/ 263538 w 263538"/>
              <a:gd name="connsiteY3-344" fmla="*/ 111375 h 222750"/>
              <a:gd name="connsiteX4-345" fmla="*/ 0 w 263538"/>
              <a:gd name="connsiteY4-346" fmla="*/ 222750 h 222750"/>
              <a:gd name="connsiteX5-347" fmla="*/ 13335 w 263538"/>
              <a:gd name="connsiteY5-348" fmla="*/ 199448 h 222750"/>
              <a:gd name="connsiteX6-349" fmla="*/ 48167 w 263538"/>
              <a:gd name="connsiteY6-350" fmla="*/ 132773 h 222750"/>
              <a:gd name="connsiteX7-351" fmla="*/ 81479 w 263538"/>
              <a:gd name="connsiteY7-352" fmla="*/ 98371 h 222750"/>
              <a:gd name="connsiteX0-353" fmla="*/ 81479 w 263538"/>
              <a:gd name="connsiteY0-354" fmla="*/ 98371 h 222750"/>
              <a:gd name="connsiteX1-355" fmla="*/ 5715 w 263538"/>
              <a:gd name="connsiteY1-356" fmla="*/ 13778 h 222750"/>
              <a:gd name="connsiteX2-357" fmla="*/ 0 w 263538"/>
              <a:gd name="connsiteY2-358" fmla="*/ 0 h 222750"/>
              <a:gd name="connsiteX3-359" fmla="*/ 263538 w 263538"/>
              <a:gd name="connsiteY3-360" fmla="*/ 111375 h 222750"/>
              <a:gd name="connsiteX4-361" fmla="*/ 0 w 263538"/>
              <a:gd name="connsiteY4-362" fmla="*/ 222750 h 222750"/>
              <a:gd name="connsiteX5-363" fmla="*/ 13335 w 263538"/>
              <a:gd name="connsiteY5-364" fmla="*/ 199448 h 222750"/>
              <a:gd name="connsiteX6-365" fmla="*/ 48167 w 263538"/>
              <a:gd name="connsiteY6-366" fmla="*/ 132773 h 222750"/>
              <a:gd name="connsiteX7-367" fmla="*/ 81479 w 263538"/>
              <a:gd name="connsiteY7-368" fmla="*/ 98371 h 222750"/>
              <a:gd name="connsiteX0-369" fmla="*/ 81479 w 263538"/>
              <a:gd name="connsiteY0-370" fmla="*/ 98371 h 222750"/>
              <a:gd name="connsiteX1-371" fmla="*/ 5715 w 263538"/>
              <a:gd name="connsiteY1-372" fmla="*/ 13778 h 222750"/>
              <a:gd name="connsiteX2-373" fmla="*/ 0 w 263538"/>
              <a:gd name="connsiteY2-374" fmla="*/ 0 h 222750"/>
              <a:gd name="connsiteX3-375" fmla="*/ 263538 w 263538"/>
              <a:gd name="connsiteY3-376" fmla="*/ 111375 h 222750"/>
              <a:gd name="connsiteX4-377" fmla="*/ 0 w 263538"/>
              <a:gd name="connsiteY4-378" fmla="*/ 222750 h 222750"/>
              <a:gd name="connsiteX5-379" fmla="*/ 13335 w 263538"/>
              <a:gd name="connsiteY5-380" fmla="*/ 199448 h 222750"/>
              <a:gd name="connsiteX6-381" fmla="*/ 48167 w 263538"/>
              <a:gd name="connsiteY6-382" fmla="*/ 132773 h 222750"/>
              <a:gd name="connsiteX7-383" fmla="*/ 81479 w 263538"/>
              <a:gd name="connsiteY7-384" fmla="*/ 98371 h 222750"/>
              <a:gd name="connsiteX0-385" fmla="*/ 81479 w 263538"/>
              <a:gd name="connsiteY0-386" fmla="*/ 98371 h 222750"/>
              <a:gd name="connsiteX1-387" fmla="*/ 5715 w 263538"/>
              <a:gd name="connsiteY1-388" fmla="*/ 13778 h 222750"/>
              <a:gd name="connsiteX2-389" fmla="*/ 0 w 263538"/>
              <a:gd name="connsiteY2-390" fmla="*/ 0 h 222750"/>
              <a:gd name="connsiteX3-391" fmla="*/ 263538 w 263538"/>
              <a:gd name="connsiteY3-392" fmla="*/ 111375 h 222750"/>
              <a:gd name="connsiteX4-393" fmla="*/ 0 w 263538"/>
              <a:gd name="connsiteY4-394" fmla="*/ 222750 h 222750"/>
              <a:gd name="connsiteX5-395" fmla="*/ 13335 w 263538"/>
              <a:gd name="connsiteY5-396" fmla="*/ 199448 h 222750"/>
              <a:gd name="connsiteX6-397" fmla="*/ 97697 w 263538"/>
              <a:gd name="connsiteY6-398" fmla="*/ 104198 h 222750"/>
              <a:gd name="connsiteX7-399" fmla="*/ 81479 w 263538"/>
              <a:gd name="connsiteY7-400" fmla="*/ 98371 h 222750"/>
              <a:gd name="connsiteX0-401" fmla="*/ 98624 w 263538"/>
              <a:gd name="connsiteY0-402" fmla="*/ 107896 h 222750"/>
              <a:gd name="connsiteX1-403" fmla="*/ 5715 w 263538"/>
              <a:gd name="connsiteY1-404" fmla="*/ 13778 h 222750"/>
              <a:gd name="connsiteX2-405" fmla="*/ 0 w 263538"/>
              <a:gd name="connsiteY2-406" fmla="*/ 0 h 222750"/>
              <a:gd name="connsiteX3-407" fmla="*/ 263538 w 263538"/>
              <a:gd name="connsiteY3-408" fmla="*/ 111375 h 222750"/>
              <a:gd name="connsiteX4-409" fmla="*/ 0 w 263538"/>
              <a:gd name="connsiteY4-410" fmla="*/ 222750 h 222750"/>
              <a:gd name="connsiteX5-411" fmla="*/ 13335 w 263538"/>
              <a:gd name="connsiteY5-412" fmla="*/ 199448 h 222750"/>
              <a:gd name="connsiteX6-413" fmla="*/ 97697 w 263538"/>
              <a:gd name="connsiteY6-414" fmla="*/ 104198 h 222750"/>
              <a:gd name="connsiteX7-415" fmla="*/ 98624 w 263538"/>
              <a:gd name="connsiteY7-416" fmla="*/ 107896 h 222750"/>
              <a:gd name="connsiteX0-417" fmla="*/ 98624 w 263538"/>
              <a:gd name="connsiteY0-418" fmla="*/ 107896 h 222750"/>
              <a:gd name="connsiteX1-419" fmla="*/ 5715 w 263538"/>
              <a:gd name="connsiteY1-420" fmla="*/ 13778 h 222750"/>
              <a:gd name="connsiteX2-421" fmla="*/ 0 w 263538"/>
              <a:gd name="connsiteY2-422" fmla="*/ 0 h 222750"/>
              <a:gd name="connsiteX3-423" fmla="*/ 263538 w 263538"/>
              <a:gd name="connsiteY3-424" fmla="*/ 111375 h 222750"/>
              <a:gd name="connsiteX4-425" fmla="*/ 0 w 263538"/>
              <a:gd name="connsiteY4-426" fmla="*/ 222750 h 222750"/>
              <a:gd name="connsiteX5-427" fmla="*/ 13335 w 263538"/>
              <a:gd name="connsiteY5-428" fmla="*/ 199448 h 222750"/>
              <a:gd name="connsiteX6-429" fmla="*/ 97697 w 263538"/>
              <a:gd name="connsiteY6-430" fmla="*/ 104198 h 222750"/>
              <a:gd name="connsiteX7-431" fmla="*/ 98624 w 263538"/>
              <a:gd name="connsiteY7-432" fmla="*/ 107896 h 222750"/>
              <a:gd name="connsiteX0-433" fmla="*/ 111959 w 263538"/>
              <a:gd name="connsiteY0-434" fmla="*/ 107896 h 222750"/>
              <a:gd name="connsiteX1-435" fmla="*/ 5715 w 263538"/>
              <a:gd name="connsiteY1-436" fmla="*/ 13778 h 222750"/>
              <a:gd name="connsiteX2-437" fmla="*/ 0 w 263538"/>
              <a:gd name="connsiteY2-438" fmla="*/ 0 h 222750"/>
              <a:gd name="connsiteX3-439" fmla="*/ 263538 w 263538"/>
              <a:gd name="connsiteY3-440" fmla="*/ 111375 h 222750"/>
              <a:gd name="connsiteX4-441" fmla="*/ 0 w 263538"/>
              <a:gd name="connsiteY4-442" fmla="*/ 222750 h 222750"/>
              <a:gd name="connsiteX5-443" fmla="*/ 13335 w 263538"/>
              <a:gd name="connsiteY5-444" fmla="*/ 199448 h 222750"/>
              <a:gd name="connsiteX6-445" fmla="*/ 97697 w 263538"/>
              <a:gd name="connsiteY6-446" fmla="*/ 104198 h 222750"/>
              <a:gd name="connsiteX7-447" fmla="*/ 111959 w 263538"/>
              <a:gd name="connsiteY7-448" fmla="*/ 107896 h 222750"/>
              <a:gd name="connsiteX0-449" fmla="*/ 131009 w 263538"/>
              <a:gd name="connsiteY0-450" fmla="*/ 111706 h 222750"/>
              <a:gd name="connsiteX1-451" fmla="*/ 5715 w 263538"/>
              <a:gd name="connsiteY1-452" fmla="*/ 13778 h 222750"/>
              <a:gd name="connsiteX2-453" fmla="*/ 0 w 263538"/>
              <a:gd name="connsiteY2-454" fmla="*/ 0 h 222750"/>
              <a:gd name="connsiteX3-455" fmla="*/ 263538 w 263538"/>
              <a:gd name="connsiteY3-456" fmla="*/ 111375 h 222750"/>
              <a:gd name="connsiteX4-457" fmla="*/ 0 w 263538"/>
              <a:gd name="connsiteY4-458" fmla="*/ 222750 h 222750"/>
              <a:gd name="connsiteX5-459" fmla="*/ 13335 w 263538"/>
              <a:gd name="connsiteY5-460" fmla="*/ 199448 h 222750"/>
              <a:gd name="connsiteX6-461" fmla="*/ 97697 w 263538"/>
              <a:gd name="connsiteY6-462" fmla="*/ 104198 h 222750"/>
              <a:gd name="connsiteX7-463" fmla="*/ 131009 w 263538"/>
              <a:gd name="connsiteY7-464" fmla="*/ 111706 h 222750"/>
              <a:gd name="connsiteX0-465" fmla="*/ 131009 w 263538"/>
              <a:gd name="connsiteY0-466" fmla="*/ 111706 h 222750"/>
              <a:gd name="connsiteX1-467" fmla="*/ 5715 w 263538"/>
              <a:gd name="connsiteY1-468" fmla="*/ 13778 h 222750"/>
              <a:gd name="connsiteX2-469" fmla="*/ 0 w 263538"/>
              <a:gd name="connsiteY2-470" fmla="*/ 0 h 222750"/>
              <a:gd name="connsiteX3-471" fmla="*/ 263538 w 263538"/>
              <a:gd name="connsiteY3-472" fmla="*/ 111375 h 222750"/>
              <a:gd name="connsiteX4-473" fmla="*/ 0 w 263538"/>
              <a:gd name="connsiteY4-474" fmla="*/ 222750 h 222750"/>
              <a:gd name="connsiteX5-475" fmla="*/ 13335 w 263538"/>
              <a:gd name="connsiteY5-476" fmla="*/ 199448 h 222750"/>
              <a:gd name="connsiteX6-477" fmla="*/ 111032 w 263538"/>
              <a:gd name="connsiteY6-478" fmla="*/ 119438 h 222750"/>
              <a:gd name="connsiteX7-479" fmla="*/ 131009 w 263538"/>
              <a:gd name="connsiteY7-480" fmla="*/ 111706 h 222750"/>
              <a:gd name="connsiteX0-481" fmla="*/ 111959 w 263538"/>
              <a:gd name="connsiteY0-482" fmla="*/ 119326 h 222750"/>
              <a:gd name="connsiteX1-483" fmla="*/ 5715 w 263538"/>
              <a:gd name="connsiteY1-484" fmla="*/ 13778 h 222750"/>
              <a:gd name="connsiteX2-485" fmla="*/ 0 w 263538"/>
              <a:gd name="connsiteY2-486" fmla="*/ 0 h 222750"/>
              <a:gd name="connsiteX3-487" fmla="*/ 263538 w 263538"/>
              <a:gd name="connsiteY3-488" fmla="*/ 111375 h 222750"/>
              <a:gd name="connsiteX4-489" fmla="*/ 0 w 263538"/>
              <a:gd name="connsiteY4-490" fmla="*/ 222750 h 222750"/>
              <a:gd name="connsiteX5-491" fmla="*/ 13335 w 263538"/>
              <a:gd name="connsiteY5-492" fmla="*/ 199448 h 222750"/>
              <a:gd name="connsiteX6-493" fmla="*/ 111032 w 263538"/>
              <a:gd name="connsiteY6-494" fmla="*/ 119438 h 222750"/>
              <a:gd name="connsiteX7-495" fmla="*/ 111959 w 263538"/>
              <a:gd name="connsiteY7-496" fmla="*/ 119326 h 222750"/>
              <a:gd name="connsiteX0-497" fmla="*/ 111959 w 263538"/>
              <a:gd name="connsiteY0-498" fmla="*/ 119326 h 222750"/>
              <a:gd name="connsiteX1-499" fmla="*/ 5715 w 263538"/>
              <a:gd name="connsiteY1-500" fmla="*/ 13778 h 222750"/>
              <a:gd name="connsiteX2-501" fmla="*/ 0 w 263538"/>
              <a:gd name="connsiteY2-502" fmla="*/ 0 h 222750"/>
              <a:gd name="connsiteX3-503" fmla="*/ 263538 w 263538"/>
              <a:gd name="connsiteY3-504" fmla="*/ 111375 h 222750"/>
              <a:gd name="connsiteX4-505" fmla="*/ 0 w 263538"/>
              <a:gd name="connsiteY4-506" fmla="*/ 222750 h 222750"/>
              <a:gd name="connsiteX5-507" fmla="*/ 13335 w 263538"/>
              <a:gd name="connsiteY5-508" fmla="*/ 199448 h 222750"/>
              <a:gd name="connsiteX6-509" fmla="*/ 111032 w 263538"/>
              <a:gd name="connsiteY6-510" fmla="*/ 119438 h 222750"/>
              <a:gd name="connsiteX7-511" fmla="*/ 111959 w 263538"/>
              <a:gd name="connsiteY7-512" fmla="*/ 119326 h 222750"/>
              <a:gd name="connsiteX0-513" fmla="*/ 111959 w 263538"/>
              <a:gd name="connsiteY0-514" fmla="*/ 119326 h 222750"/>
              <a:gd name="connsiteX1-515" fmla="*/ 5715 w 263538"/>
              <a:gd name="connsiteY1-516" fmla="*/ 13778 h 222750"/>
              <a:gd name="connsiteX2-517" fmla="*/ 0 w 263538"/>
              <a:gd name="connsiteY2-518" fmla="*/ 0 h 222750"/>
              <a:gd name="connsiteX3-519" fmla="*/ 263538 w 263538"/>
              <a:gd name="connsiteY3-520" fmla="*/ 111375 h 222750"/>
              <a:gd name="connsiteX4-521" fmla="*/ 0 w 263538"/>
              <a:gd name="connsiteY4-522" fmla="*/ 222750 h 222750"/>
              <a:gd name="connsiteX5-523" fmla="*/ 13335 w 263538"/>
              <a:gd name="connsiteY5-524" fmla="*/ 199448 h 222750"/>
              <a:gd name="connsiteX6-525" fmla="*/ 111032 w 263538"/>
              <a:gd name="connsiteY6-526" fmla="*/ 119438 h 222750"/>
              <a:gd name="connsiteX7-527" fmla="*/ 111959 w 263538"/>
              <a:gd name="connsiteY7-528" fmla="*/ 119326 h 222750"/>
              <a:gd name="connsiteX0-529" fmla="*/ 111959 w 263538"/>
              <a:gd name="connsiteY0-530" fmla="*/ 119326 h 224213"/>
              <a:gd name="connsiteX1-531" fmla="*/ 5715 w 263538"/>
              <a:gd name="connsiteY1-532" fmla="*/ 13778 h 224213"/>
              <a:gd name="connsiteX2-533" fmla="*/ 0 w 263538"/>
              <a:gd name="connsiteY2-534" fmla="*/ 0 h 224213"/>
              <a:gd name="connsiteX3-535" fmla="*/ 263538 w 263538"/>
              <a:gd name="connsiteY3-536" fmla="*/ 111375 h 224213"/>
              <a:gd name="connsiteX4-537" fmla="*/ 0 w 263538"/>
              <a:gd name="connsiteY4-538" fmla="*/ 222750 h 224213"/>
              <a:gd name="connsiteX5-539" fmla="*/ 1905 w 263538"/>
              <a:gd name="connsiteY5-540" fmla="*/ 224213 h 224213"/>
              <a:gd name="connsiteX6-541" fmla="*/ 111032 w 263538"/>
              <a:gd name="connsiteY6-542" fmla="*/ 119438 h 224213"/>
              <a:gd name="connsiteX7-543" fmla="*/ 111959 w 263538"/>
              <a:gd name="connsiteY7-544" fmla="*/ 119326 h 224213"/>
              <a:gd name="connsiteX0-545" fmla="*/ 113864 w 265443"/>
              <a:gd name="connsiteY0-546" fmla="*/ 119326 h 224213"/>
              <a:gd name="connsiteX1-547" fmla="*/ 0 w 265443"/>
              <a:gd name="connsiteY1-548" fmla="*/ 4253 h 224213"/>
              <a:gd name="connsiteX2-549" fmla="*/ 1905 w 265443"/>
              <a:gd name="connsiteY2-550" fmla="*/ 0 h 224213"/>
              <a:gd name="connsiteX3-551" fmla="*/ 265443 w 265443"/>
              <a:gd name="connsiteY3-552" fmla="*/ 111375 h 224213"/>
              <a:gd name="connsiteX4-553" fmla="*/ 1905 w 265443"/>
              <a:gd name="connsiteY4-554" fmla="*/ 222750 h 224213"/>
              <a:gd name="connsiteX5-555" fmla="*/ 3810 w 265443"/>
              <a:gd name="connsiteY5-556" fmla="*/ 224213 h 224213"/>
              <a:gd name="connsiteX6-557" fmla="*/ 112937 w 265443"/>
              <a:gd name="connsiteY6-558" fmla="*/ 119438 h 224213"/>
              <a:gd name="connsiteX7-559" fmla="*/ 113864 w 265443"/>
              <a:gd name="connsiteY7-560" fmla="*/ 119326 h 224213"/>
              <a:gd name="connsiteX0-561" fmla="*/ 45284 w 265443"/>
              <a:gd name="connsiteY0-562" fmla="*/ 119326 h 224213"/>
              <a:gd name="connsiteX1-563" fmla="*/ 0 w 265443"/>
              <a:gd name="connsiteY1-564" fmla="*/ 4253 h 224213"/>
              <a:gd name="connsiteX2-565" fmla="*/ 1905 w 265443"/>
              <a:gd name="connsiteY2-566" fmla="*/ 0 h 224213"/>
              <a:gd name="connsiteX3-567" fmla="*/ 265443 w 265443"/>
              <a:gd name="connsiteY3-568" fmla="*/ 111375 h 224213"/>
              <a:gd name="connsiteX4-569" fmla="*/ 1905 w 265443"/>
              <a:gd name="connsiteY4-570" fmla="*/ 222750 h 224213"/>
              <a:gd name="connsiteX5-571" fmla="*/ 3810 w 265443"/>
              <a:gd name="connsiteY5-572" fmla="*/ 224213 h 224213"/>
              <a:gd name="connsiteX6-573" fmla="*/ 112937 w 265443"/>
              <a:gd name="connsiteY6-574" fmla="*/ 119438 h 224213"/>
              <a:gd name="connsiteX7-575" fmla="*/ 45284 w 265443"/>
              <a:gd name="connsiteY7-576" fmla="*/ 119326 h 224213"/>
              <a:gd name="connsiteX0-577" fmla="*/ 45284 w 265443"/>
              <a:gd name="connsiteY0-578" fmla="*/ 119326 h 224213"/>
              <a:gd name="connsiteX1-579" fmla="*/ 0 w 265443"/>
              <a:gd name="connsiteY1-580" fmla="*/ 4253 h 224213"/>
              <a:gd name="connsiteX2-581" fmla="*/ 1905 w 265443"/>
              <a:gd name="connsiteY2-582" fmla="*/ 0 h 224213"/>
              <a:gd name="connsiteX3-583" fmla="*/ 265443 w 265443"/>
              <a:gd name="connsiteY3-584" fmla="*/ 111375 h 224213"/>
              <a:gd name="connsiteX4-585" fmla="*/ 1905 w 265443"/>
              <a:gd name="connsiteY4-586" fmla="*/ 222750 h 224213"/>
              <a:gd name="connsiteX5-587" fmla="*/ 3810 w 265443"/>
              <a:gd name="connsiteY5-588" fmla="*/ 224213 h 224213"/>
              <a:gd name="connsiteX6-589" fmla="*/ 50072 w 265443"/>
              <a:gd name="connsiteY6-590" fmla="*/ 113723 h 224213"/>
              <a:gd name="connsiteX7-591" fmla="*/ 45284 w 265443"/>
              <a:gd name="connsiteY7-592" fmla="*/ 119326 h 224213"/>
              <a:gd name="connsiteX0-593" fmla="*/ 45284 w 265443"/>
              <a:gd name="connsiteY0-594" fmla="*/ 119326 h 224213"/>
              <a:gd name="connsiteX1-595" fmla="*/ 0 w 265443"/>
              <a:gd name="connsiteY1-596" fmla="*/ 4253 h 224213"/>
              <a:gd name="connsiteX2-597" fmla="*/ 1905 w 265443"/>
              <a:gd name="connsiteY2-598" fmla="*/ 0 h 224213"/>
              <a:gd name="connsiteX3-599" fmla="*/ 265443 w 265443"/>
              <a:gd name="connsiteY3-600" fmla="*/ 111375 h 224213"/>
              <a:gd name="connsiteX4-601" fmla="*/ 1905 w 265443"/>
              <a:gd name="connsiteY4-602" fmla="*/ 222750 h 224213"/>
              <a:gd name="connsiteX5-603" fmla="*/ 3810 w 265443"/>
              <a:gd name="connsiteY5-604" fmla="*/ 224213 h 224213"/>
              <a:gd name="connsiteX6-605" fmla="*/ 50072 w 265443"/>
              <a:gd name="connsiteY6-606" fmla="*/ 113723 h 224213"/>
              <a:gd name="connsiteX7-607" fmla="*/ 45284 w 265443"/>
              <a:gd name="connsiteY7-608" fmla="*/ 119326 h 224213"/>
              <a:gd name="connsiteX0-609" fmla="*/ 49094 w 265443"/>
              <a:gd name="connsiteY0-610" fmla="*/ 115516 h 224213"/>
              <a:gd name="connsiteX1-611" fmla="*/ 0 w 265443"/>
              <a:gd name="connsiteY1-612" fmla="*/ 4253 h 224213"/>
              <a:gd name="connsiteX2-613" fmla="*/ 1905 w 265443"/>
              <a:gd name="connsiteY2-614" fmla="*/ 0 h 224213"/>
              <a:gd name="connsiteX3-615" fmla="*/ 265443 w 265443"/>
              <a:gd name="connsiteY3-616" fmla="*/ 111375 h 224213"/>
              <a:gd name="connsiteX4-617" fmla="*/ 1905 w 265443"/>
              <a:gd name="connsiteY4-618" fmla="*/ 222750 h 224213"/>
              <a:gd name="connsiteX5-619" fmla="*/ 3810 w 265443"/>
              <a:gd name="connsiteY5-620" fmla="*/ 224213 h 224213"/>
              <a:gd name="connsiteX6-621" fmla="*/ 50072 w 265443"/>
              <a:gd name="connsiteY6-622" fmla="*/ 113723 h 224213"/>
              <a:gd name="connsiteX7-623" fmla="*/ 49094 w 265443"/>
              <a:gd name="connsiteY7-624" fmla="*/ 115516 h 224213"/>
              <a:gd name="connsiteX0-625" fmla="*/ 49094 w 265443"/>
              <a:gd name="connsiteY0-626" fmla="*/ 115516 h 224213"/>
              <a:gd name="connsiteX1-627" fmla="*/ 0 w 265443"/>
              <a:gd name="connsiteY1-628" fmla="*/ 4253 h 224213"/>
              <a:gd name="connsiteX2-629" fmla="*/ 1905 w 265443"/>
              <a:gd name="connsiteY2-630" fmla="*/ 0 h 224213"/>
              <a:gd name="connsiteX3-631" fmla="*/ 265443 w 265443"/>
              <a:gd name="connsiteY3-632" fmla="*/ 111375 h 224213"/>
              <a:gd name="connsiteX4-633" fmla="*/ 1905 w 265443"/>
              <a:gd name="connsiteY4-634" fmla="*/ 222750 h 224213"/>
              <a:gd name="connsiteX5-635" fmla="*/ 3810 w 265443"/>
              <a:gd name="connsiteY5-636" fmla="*/ 224213 h 224213"/>
              <a:gd name="connsiteX6-637" fmla="*/ 50072 w 265443"/>
              <a:gd name="connsiteY6-638" fmla="*/ 113723 h 224213"/>
              <a:gd name="connsiteX7-639" fmla="*/ 49094 w 265443"/>
              <a:gd name="connsiteY7-640" fmla="*/ 115516 h 224213"/>
              <a:gd name="connsiteX0-641" fmla="*/ 96617 w 312966"/>
              <a:gd name="connsiteY0-642" fmla="*/ 115516 h 224213"/>
              <a:gd name="connsiteX1-643" fmla="*/ 47523 w 312966"/>
              <a:gd name="connsiteY1-644" fmla="*/ 4253 h 224213"/>
              <a:gd name="connsiteX2-645" fmla="*/ 49428 w 312966"/>
              <a:gd name="connsiteY2-646" fmla="*/ 0 h 224213"/>
              <a:gd name="connsiteX3-647" fmla="*/ 312966 w 312966"/>
              <a:gd name="connsiteY3-648" fmla="*/ 111375 h 224213"/>
              <a:gd name="connsiteX4-649" fmla="*/ 49428 w 312966"/>
              <a:gd name="connsiteY4-650" fmla="*/ 222750 h 224213"/>
              <a:gd name="connsiteX5-651" fmla="*/ 51333 w 312966"/>
              <a:gd name="connsiteY5-652" fmla="*/ 224213 h 224213"/>
              <a:gd name="connsiteX6-653" fmla="*/ 97595 w 312966"/>
              <a:gd name="connsiteY6-654" fmla="*/ 113723 h 224213"/>
              <a:gd name="connsiteX7-655" fmla="*/ 96617 w 312966"/>
              <a:gd name="connsiteY7-656" fmla="*/ 115516 h 224213"/>
              <a:gd name="connsiteX0-657" fmla="*/ 49094 w 265443"/>
              <a:gd name="connsiteY0-658" fmla="*/ 115516 h 224213"/>
              <a:gd name="connsiteX1-659" fmla="*/ 0 w 265443"/>
              <a:gd name="connsiteY1-660" fmla="*/ 4253 h 224213"/>
              <a:gd name="connsiteX2-661" fmla="*/ 1905 w 265443"/>
              <a:gd name="connsiteY2-662" fmla="*/ 0 h 224213"/>
              <a:gd name="connsiteX3-663" fmla="*/ 265443 w 265443"/>
              <a:gd name="connsiteY3-664" fmla="*/ 111375 h 224213"/>
              <a:gd name="connsiteX4-665" fmla="*/ 1905 w 265443"/>
              <a:gd name="connsiteY4-666" fmla="*/ 222750 h 224213"/>
              <a:gd name="connsiteX5-667" fmla="*/ 3810 w 265443"/>
              <a:gd name="connsiteY5-668" fmla="*/ 224213 h 224213"/>
              <a:gd name="connsiteX6-669" fmla="*/ 50072 w 265443"/>
              <a:gd name="connsiteY6-670" fmla="*/ 113723 h 224213"/>
              <a:gd name="connsiteX7-671" fmla="*/ 49094 w 265443"/>
              <a:gd name="connsiteY7-672" fmla="*/ 115516 h 224213"/>
              <a:gd name="connsiteX0-673" fmla="*/ 49094 w 265443"/>
              <a:gd name="connsiteY0-674" fmla="*/ 115516 h 224213"/>
              <a:gd name="connsiteX1-675" fmla="*/ 0 w 265443"/>
              <a:gd name="connsiteY1-676" fmla="*/ 4253 h 224213"/>
              <a:gd name="connsiteX2-677" fmla="*/ 1905 w 265443"/>
              <a:gd name="connsiteY2-678" fmla="*/ 0 h 224213"/>
              <a:gd name="connsiteX3-679" fmla="*/ 265443 w 265443"/>
              <a:gd name="connsiteY3-680" fmla="*/ 111375 h 224213"/>
              <a:gd name="connsiteX4-681" fmla="*/ 1905 w 265443"/>
              <a:gd name="connsiteY4-682" fmla="*/ 222750 h 224213"/>
              <a:gd name="connsiteX5-683" fmla="*/ 3810 w 265443"/>
              <a:gd name="connsiteY5-684" fmla="*/ 224213 h 224213"/>
              <a:gd name="connsiteX6-685" fmla="*/ 50072 w 265443"/>
              <a:gd name="connsiteY6-686" fmla="*/ 113723 h 224213"/>
              <a:gd name="connsiteX7-687" fmla="*/ 49094 w 265443"/>
              <a:gd name="connsiteY7-688" fmla="*/ 115516 h 224213"/>
              <a:gd name="connsiteX0-689" fmla="*/ 49094 w 265443"/>
              <a:gd name="connsiteY0-690" fmla="*/ 115516 h 224213"/>
              <a:gd name="connsiteX1-691" fmla="*/ 0 w 265443"/>
              <a:gd name="connsiteY1-692" fmla="*/ 4253 h 224213"/>
              <a:gd name="connsiteX2-693" fmla="*/ 1905 w 265443"/>
              <a:gd name="connsiteY2-694" fmla="*/ 0 h 224213"/>
              <a:gd name="connsiteX3-695" fmla="*/ 265443 w 265443"/>
              <a:gd name="connsiteY3-696" fmla="*/ 111375 h 224213"/>
              <a:gd name="connsiteX4-697" fmla="*/ 1905 w 265443"/>
              <a:gd name="connsiteY4-698" fmla="*/ 222750 h 224213"/>
              <a:gd name="connsiteX5-699" fmla="*/ 3810 w 265443"/>
              <a:gd name="connsiteY5-700" fmla="*/ 224213 h 224213"/>
              <a:gd name="connsiteX6-701" fmla="*/ 50072 w 265443"/>
              <a:gd name="connsiteY6-702" fmla="*/ 113723 h 224213"/>
              <a:gd name="connsiteX7-703" fmla="*/ 49094 w 265443"/>
              <a:gd name="connsiteY7-704" fmla="*/ 115516 h 224213"/>
              <a:gd name="connsiteX0-705" fmla="*/ 49094 w 265443"/>
              <a:gd name="connsiteY0-706" fmla="*/ 115516 h 224213"/>
              <a:gd name="connsiteX1-707" fmla="*/ 0 w 265443"/>
              <a:gd name="connsiteY1-708" fmla="*/ 4253 h 224213"/>
              <a:gd name="connsiteX2-709" fmla="*/ 1905 w 265443"/>
              <a:gd name="connsiteY2-710" fmla="*/ 0 h 224213"/>
              <a:gd name="connsiteX3-711" fmla="*/ 265443 w 265443"/>
              <a:gd name="connsiteY3-712" fmla="*/ 111375 h 224213"/>
              <a:gd name="connsiteX4-713" fmla="*/ 1905 w 265443"/>
              <a:gd name="connsiteY4-714" fmla="*/ 222750 h 224213"/>
              <a:gd name="connsiteX5-715" fmla="*/ 3810 w 265443"/>
              <a:gd name="connsiteY5-716" fmla="*/ 224213 h 224213"/>
              <a:gd name="connsiteX6-717" fmla="*/ 50072 w 265443"/>
              <a:gd name="connsiteY6-718" fmla="*/ 113723 h 224213"/>
              <a:gd name="connsiteX7-719" fmla="*/ 49094 w 265443"/>
              <a:gd name="connsiteY7-720" fmla="*/ 115516 h 224213"/>
              <a:gd name="connsiteX0-721" fmla="*/ 49094 w 265443"/>
              <a:gd name="connsiteY0-722" fmla="*/ 115516 h 224213"/>
              <a:gd name="connsiteX1-723" fmla="*/ 0 w 265443"/>
              <a:gd name="connsiteY1-724" fmla="*/ 4253 h 224213"/>
              <a:gd name="connsiteX2-725" fmla="*/ 1905 w 265443"/>
              <a:gd name="connsiteY2-726" fmla="*/ 0 h 224213"/>
              <a:gd name="connsiteX3-727" fmla="*/ 265443 w 265443"/>
              <a:gd name="connsiteY3-728" fmla="*/ 111375 h 224213"/>
              <a:gd name="connsiteX4-729" fmla="*/ 1905 w 265443"/>
              <a:gd name="connsiteY4-730" fmla="*/ 222750 h 224213"/>
              <a:gd name="connsiteX5-731" fmla="*/ 3810 w 265443"/>
              <a:gd name="connsiteY5-732" fmla="*/ 224213 h 224213"/>
              <a:gd name="connsiteX6-733" fmla="*/ 50072 w 265443"/>
              <a:gd name="connsiteY6-734" fmla="*/ 113723 h 224213"/>
              <a:gd name="connsiteX7-735" fmla="*/ 49094 w 265443"/>
              <a:gd name="connsiteY7-736" fmla="*/ 115516 h 224213"/>
              <a:gd name="connsiteX0-737" fmla="*/ 54809 w 265443"/>
              <a:gd name="connsiteY0-738" fmla="*/ 88846 h 224213"/>
              <a:gd name="connsiteX1-739" fmla="*/ 0 w 265443"/>
              <a:gd name="connsiteY1-740" fmla="*/ 4253 h 224213"/>
              <a:gd name="connsiteX2-741" fmla="*/ 1905 w 265443"/>
              <a:gd name="connsiteY2-742" fmla="*/ 0 h 224213"/>
              <a:gd name="connsiteX3-743" fmla="*/ 265443 w 265443"/>
              <a:gd name="connsiteY3-744" fmla="*/ 111375 h 224213"/>
              <a:gd name="connsiteX4-745" fmla="*/ 1905 w 265443"/>
              <a:gd name="connsiteY4-746" fmla="*/ 222750 h 224213"/>
              <a:gd name="connsiteX5-747" fmla="*/ 3810 w 265443"/>
              <a:gd name="connsiteY5-748" fmla="*/ 224213 h 224213"/>
              <a:gd name="connsiteX6-749" fmla="*/ 50072 w 265443"/>
              <a:gd name="connsiteY6-750" fmla="*/ 113723 h 224213"/>
              <a:gd name="connsiteX7-751" fmla="*/ 54809 w 265443"/>
              <a:gd name="connsiteY7-752" fmla="*/ 88846 h 224213"/>
              <a:gd name="connsiteX0-753" fmla="*/ 52904 w 265443"/>
              <a:gd name="connsiteY0-754" fmla="*/ 111706 h 224213"/>
              <a:gd name="connsiteX1-755" fmla="*/ 0 w 265443"/>
              <a:gd name="connsiteY1-756" fmla="*/ 4253 h 224213"/>
              <a:gd name="connsiteX2-757" fmla="*/ 1905 w 265443"/>
              <a:gd name="connsiteY2-758" fmla="*/ 0 h 224213"/>
              <a:gd name="connsiteX3-759" fmla="*/ 265443 w 265443"/>
              <a:gd name="connsiteY3-760" fmla="*/ 111375 h 224213"/>
              <a:gd name="connsiteX4-761" fmla="*/ 1905 w 265443"/>
              <a:gd name="connsiteY4-762" fmla="*/ 222750 h 224213"/>
              <a:gd name="connsiteX5-763" fmla="*/ 3810 w 265443"/>
              <a:gd name="connsiteY5-764" fmla="*/ 224213 h 224213"/>
              <a:gd name="connsiteX6-765" fmla="*/ 50072 w 265443"/>
              <a:gd name="connsiteY6-766" fmla="*/ 113723 h 224213"/>
              <a:gd name="connsiteX7-767" fmla="*/ 52904 w 265443"/>
              <a:gd name="connsiteY7-768" fmla="*/ 111706 h 224213"/>
              <a:gd name="connsiteX0-769" fmla="*/ 52904 w 265443"/>
              <a:gd name="connsiteY0-770" fmla="*/ 105991 h 224213"/>
              <a:gd name="connsiteX1-771" fmla="*/ 0 w 265443"/>
              <a:gd name="connsiteY1-772" fmla="*/ 4253 h 224213"/>
              <a:gd name="connsiteX2-773" fmla="*/ 1905 w 265443"/>
              <a:gd name="connsiteY2-774" fmla="*/ 0 h 224213"/>
              <a:gd name="connsiteX3-775" fmla="*/ 265443 w 265443"/>
              <a:gd name="connsiteY3-776" fmla="*/ 111375 h 224213"/>
              <a:gd name="connsiteX4-777" fmla="*/ 1905 w 265443"/>
              <a:gd name="connsiteY4-778" fmla="*/ 222750 h 224213"/>
              <a:gd name="connsiteX5-779" fmla="*/ 3810 w 265443"/>
              <a:gd name="connsiteY5-780" fmla="*/ 224213 h 224213"/>
              <a:gd name="connsiteX6-781" fmla="*/ 50072 w 265443"/>
              <a:gd name="connsiteY6-782" fmla="*/ 113723 h 224213"/>
              <a:gd name="connsiteX7-783" fmla="*/ 52904 w 265443"/>
              <a:gd name="connsiteY7-784" fmla="*/ 105991 h 224213"/>
              <a:gd name="connsiteX0-785" fmla="*/ 60524 w 265443"/>
              <a:gd name="connsiteY0-786" fmla="*/ 98371 h 224213"/>
              <a:gd name="connsiteX1-787" fmla="*/ 0 w 265443"/>
              <a:gd name="connsiteY1-788" fmla="*/ 4253 h 224213"/>
              <a:gd name="connsiteX2-789" fmla="*/ 1905 w 265443"/>
              <a:gd name="connsiteY2-790" fmla="*/ 0 h 224213"/>
              <a:gd name="connsiteX3-791" fmla="*/ 265443 w 265443"/>
              <a:gd name="connsiteY3-792" fmla="*/ 111375 h 224213"/>
              <a:gd name="connsiteX4-793" fmla="*/ 1905 w 265443"/>
              <a:gd name="connsiteY4-794" fmla="*/ 222750 h 224213"/>
              <a:gd name="connsiteX5-795" fmla="*/ 3810 w 265443"/>
              <a:gd name="connsiteY5-796" fmla="*/ 224213 h 224213"/>
              <a:gd name="connsiteX6-797" fmla="*/ 50072 w 265443"/>
              <a:gd name="connsiteY6-798" fmla="*/ 113723 h 224213"/>
              <a:gd name="connsiteX7-799" fmla="*/ 60524 w 265443"/>
              <a:gd name="connsiteY7-800" fmla="*/ 98371 h 224213"/>
              <a:gd name="connsiteX0-801" fmla="*/ 52904 w 265443"/>
              <a:gd name="connsiteY0-802" fmla="*/ 109801 h 224213"/>
              <a:gd name="connsiteX1-803" fmla="*/ 0 w 265443"/>
              <a:gd name="connsiteY1-804" fmla="*/ 4253 h 224213"/>
              <a:gd name="connsiteX2-805" fmla="*/ 1905 w 265443"/>
              <a:gd name="connsiteY2-806" fmla="*/ 0 h 224213"/>
              <a:gd name="connsiteX3-807" fmla="*/ 265443 w 265443"/>
              <a:gd name="connsiteY3-808" fmla="*/ 111375 h 224213"/>
              <a:gd name="connsiteX4-809" fmla="*/ 1905 w 265443"/>
              <a:gd name="connsiteY4-810" fmla="*/ 222750 h 224213"/>
              <a:gd name="connsiteX5-811" fmla="*/ 3810 w 265443"/>
              <a:gd name="connsiteY5-812" fmla="*/ 224213 h 224213"/>
              <a:gd name="connsiteX6-813" fmla="*/ 50072 w 265443"/>
              <a:gd name="connsiteY6-814" fmla="*/ 113723 h 224213"/>
              <a:gd name="connsiteX7-815" fmla="*/ 52904 w 265443"/>
              <a:gd name="connsiteY7-816" fmla="*/ 109801 h 224213"/>
              <a:gd name="connsiteX0-817" fmla="*/ 50999 w 265443"/>
              <a:gd name="connsiteY0-818" fmla="*/ 119326 h 224213"/>
              <a:gd name="connsiteX1-819" fmla="*/ 0 w 265443"/>
              <a:gd name="connsiteY1-820" fmla="*/ 4253 h 224213"/>
              <a:gd name="connsiteX2-821" fmla="*/ 1905 w 265443"/>
              <a:gd name="connsiteY2-822" fmla="*/ 0 h 224213"/>
              <a:gd name="connsiteX3-823" fmla="*/ 265443 w 265443"/>
              <a:gd name="connsiteY3-824" fmla="*/ 111375 h 224213"/>
              <a:gd name="connsiteX4-825" fmla="*/ 1905 w 265443"/>
              <a:gd name="connsiteY4-826" fmla="*/ 222750 h 224213"/>
              <a:gd name="connsiteX5-827" fmla="*/ 3810 w 265443"/>
              <a:gd name="connsiteY5-828" fmla="*/ 224213 h 224213"/>
              <a:gd name="connsiteX6-829" fmla="*/ 50072 w 265443"/>
              <a:gd name="connsiteY6-830" fmla="*/ 113723 h 224213"/>
              <a:gd name="connsiteX7-831" fmla="*/ 50999 w 265443"/>
              <a:gd name="connsiteY7-832" fmla="*/ 119326 h 224213"/>
              <a:gd name="connsiteX0-833" fmla="*/ 47189 w 265443"/>
              <a:gd name="connsiteY0-834" fmla="*/ 104086 h 224213"/>
              <a:gd name="connsiteX1-835" fmla="*/ 0 w 265443"/>
              <a:gd name="connsiteY1-836" fmla="*/ 4253 h 224213"/>
              <a:gd name="connsiteX2-837" fmla="*/ 1905 w 265443"/>
              <a:gd name="connsiteY2-838" fmla="*/ 0 h 224213"/>
              <a:gd name="connsiteX3-839" fmla="*/ 265443 w 265443"/>
              <a:gd name="connsiteY3-840" fmla="*/ 111375 h 224213"/>
              <a:gd name="connsiteX4-841" fmla="*/ 1905 w 265443"/>
              <a:gd name="connsiteY4-842" fmla="*/ 222750 h 224213"/>
              <a:gd name="connsiteX5-843" fmla="*/ 3810 w 265443"/>
              <a:gd name="connsiteY5-844" fmla="*/ 224213 h 224213"/>
              <a:gd name="connsiteX6-845" fmla="*/ 50072 w 265443"/>
              <a:gd name="connsiteY6-846" fmla="*/ 113723 h 224213"/>
              <a:gd name="connsiteX7-847" fmla="*/ 47189 w 265443"/>
              <a:gd name="connsiteY7-848" fmla="*/ 104086 h 224213"/>
              <a:gd name="connsiteX0-849" fmla="*/ 50999 w 265443"/>
              <a:gd name="connsiteY0-850" fmla="*/ 109801 h 224213"/>
              <a:gd name="connsiteX1-851" fmla="*/ 0 w 265443"/>
              <a:gd name="connsiteY1-852" fmla="*/ 4253 h 224213"/>
              <a:gd name="connsiteX2-853" fmla="*/ 1905 w 265443"/>
              <a:gd name="connsiteY2-854" fmla="*/ 0 h 224213"/>
              <a:gd name="connsiteX3-855" fmla="*/ 265443 w 265443"/>
              <a:gd name="connsiteY3-856" fmla="*/ 111375 h 224213"/>
              <a:gd name="connsiteX4-857" fmla="*/ 1905 w 265443"/>
              <a:gd name="connsiteY4-858" fmla="*/ 222750 h 224213"/>
              <a:gd name="connsiteX5-859" fmla="*/ 3810 w 265443"/>
              <a:gd name="connsiteY5-860" fmla="*/ 224213 h 224213"/>
              <a:gd name="connsiteX6-861" fmla="*/ 50072 w 265443"/>
              <a:gd name="connsiteY6-862" fmla="*/ 113723 h 224213"/>
              <a:gd name="connsiteX7-863" fmla="*/ 50999 w 265443"/>
              <a:gd name="connsiteY7-864" fmla="*/ 109801 h 224213"/>
              <a:gd name="connsiteX0-865" fmla="*/ 50999 w 265443"/>
              <a:gd name="connsiteY0-866" fmla="*/ 109801 h 224213"/>
              <a:gd name="connsiteX1-867" fmla="*/ 0 w 265443"/>
              <a:gd name="connsiteY1-868" fmla="*/ 4253 h 224213"/>
              <a:gd name="connsiteX2-869" fmla="*/ 3810 w 265443"/>
              <a:gd name="connsiteY2-870" fmla="*/ 0 h 224213"/>
              <a:gd name="connsiteX3-871" fmla="*/ 265443 w 265443"/>
              <a:gd name="connsiteY3-872" fmla="*/ 111375 h 224213"/>
              <a:gd name="connsiteX4-873" fmla="*/ 1905 w 265443"/>
              <a:gd name="connsiteY4-874" fmla="*/ 222750 h 224213"/>
              <a:gd name="connsiteX5-875" fmla="*/ 3810 w 265443"/>
              <a:gd name="connsiteY5-876" fmla="*/ 224213 h 224213"/>
              <a:gd name="connsiteX6-877" fmla="*/ 50072 w 265443"/>
              <a:gd name="connsiteY6-878" fmla="*/ 113723 h 224213"/>
              <a:gd name="connsiteX7-879" fmla="*/ 50999 w 265443"/>
              <a:gd name="connsiteY7-880" fmla="*/ 109801 h 224213"/>
              <a:gd name="connsiteX0-881" fmla="*/ 50999 w 265443"/>
              <a:gd name="connsiteY0-882" fmla="*/ 109801 h 222750"/>
              <a:gd name="connsiteX1-883" fmla="*/ 0 w 265443"/>
              <a:gd name="connsiteY1-884" fmla="*/ 4253 h 222750"/>
              <a:gd name="connsiteX2-885" fmla="*/ 3810 w 265443"/>
              <a:gd name="connsiteY2-886" fmla="*/ 0 h 222750"/>
              <a:gd name="connsiteX3-887" fmla="*/ 265443 w 265443"/>
              <a:gd name="connsiteY3-888" fmla="*/ 111375 h 222750"/>
              <a:gd name="connsiteX4-889" fmla="*/ 1905 w 265443"/>
              <a:gd name="connsiteY4-890" fmla="*/ 222750 h 222750"/>
              <a:gd name="connsiteX5-891" fmla="*/ 7620 w 265443"/>
              <a:gd name="connsiteY5-892" fmla="*/ 218498 h 222750"/>
              <a:gd name="connsiteX6-893" fmla="*/ 50072 w 265443"/>
              <a:gd name="connsiteY6-894" fmla="*/ 113723 h 222750"/>
              <a:gd name="connsiteX7-895" fmla="*/ 50999 w 265443"/>
              <a:gd name="connsiteY7-896" fmla="*/ 109801 h 222750"/>
              <a:gd name="connsiteX0-897" fmla="*/ 50999 w 265443"/>
              <a:gd name="connsiteY0-898" fmla="*/ 109801 h 222750"/>
              <a:gd name="connsiteX1-899" fmla="*/ 0 w 265443"/>
              <a:gd name="connsiteY1-900" fmla="*/ 4253 h 222750"/>
              <a:gd name="connsiteX2-901" fmla="*/ 3810 w 265443"/>
              <a:gd name="connsiteY2-902" fmla="*/ 0 h 222750"/>
              <a:gd name="connsiteX3-903" fmla="*/ 265443 w 265443"/>
              <a:gd name="connsiteY3-904" fmla="*/ 111375 h 222750"/>
              <a:gd name="connsiteX4-905" fmla="*/ 1905 w 265443"/>
              <a:gd name="connsiteY4-906" fmla="*/ 222750 h 222750"/>
              <a:gd name="connsiteX5-907" fmla="*/ 3810 w 265443"/>
              <a:gd name="connsiteY5-908" fmla="*/ 218498 h 222750"/>
              <a:gd name="connsiteX6-909" fmla="*/ 50072 w 265443"/>
              <a:gd name="connsiteY6-910" fmla="*/ 113723 h 222750"/>
              <a:gd name="connsiteX7-911" fmla="*/ 50999 w 265443"/>
              <a:gd name="connsiteY7-912" fmla="*/ 109801 h 222750"/>
              <a:gd name="connsiteX0-913" fmla="*/ 50999 w 265443"/>
              <a:gd name="connsiteY0-914" fmla="*/ 109801 h 222750"/>
              <a:gd name="connsiteX1-915" fmla="*/ 0 w 265443"/>
              <a:gd name="connsiteY1-916" fmla="*/ 4253 h 222750"/>
              <a:gd name="connsiteX2-917" fmla="*/ 3810 w 265443"/>
              <a:gd name="connsiteY2-918" fmla="*/ 0 h 222750"/>
              <a:gd name="connsiteX3-919" fmla="*/ 265443 w 265443"/>
              <a:gd name="connsiteY3-920" fmla="*/ 111375 h 222750"/>
              <a:gd name="connsiteX4-921" fmla="*/ 1905 w 265443"/>
              <a:gd name="connsiteY4-922" fmla="*/ 222750 h 222750"/>
              <a:gd name="connsiteX5-923" fmla="*/ 3810 w 265443"/>
              <a:gd name="connsiteY5-924" fmla="*/ 218498 h 222750"/>
              <a:gd name="connsiteX6-925" fmla="*/ 50072 w 265443"/>
              <a:gd name="connsiteY6-926" fmla="*/ 113723 h 222750"/>
              <a:gd name="connsiteX7-927" fmla="*/ 50999 w 265443"/>
              <a:gd name="connsiteY7-928" fmla="*/ 109801 h 222750"/>
              <a:gd name="connsiteX0-929" fmla="*/ 50999 w 265443"/>
              <a:gd name="connsiteY0-930" fmla="*/ 109801 h 222750"/>
              <a:gd name="connsiteX1-931" fmla="*/ 0 w 265443"/>
              <a:gd name="connsiteY1-932" fmla="*/ 4253 h 222750"/>
              <a:gd name="connsiteX2-933" fmla="*/ 3810 w 265443"/>
              <a:gd name="connsiteY2-934" fmla="*/ 0 h 222750"/>
              <a:gd name="connsiteX3-935" fmla="*/ 265443 w 265443"/>
              <a:gd name="connsiteY3-936" fmla="*/ 111375 h 222750"/>
              <a:gd name="connsiteX4-937" fmla="*/ 1905 w 265443"/>
              <a:gd name="connsiteY4-938" fmla="*/ 222750 h 222750"/>
              <a:gd name="connsiteX5-939" fmla="*/ 3810 w 265443"/>
              <a:gd name="connsiteY5-940" fmla="*/ 218498 h 222750"/>
              <a:gd name="connsiteX6-941" fmla="*/ 50072 w 265443"/>
              <a:gd name="connsiteY6-942" fmla="*/ 113723 h 222750"/>
              <a:gd name="connsiteX7-943" fmla="*/ 50999 w 265443"/>
              <a:gd name="connsiteY7-944" fmla="*/ 109801 h 222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65443" h="222750">
                <a:moveTo>
                  <a:pt x="50999" y="109801"/>
                </a:moveTo>
                <a:cubicBezTo>
                  <a:pt x="51144" y="112718"/>
                  <a:pt x="26525" y="24196"/>
                  <a:pt x="0" y="4253"/>
                </a:cubicBezTo>
                <a:lnTo>
                  <a:pt x="3810" y="0"/>
                </a:lnTo>
                <a:lnTo>
                  <a:pt x="265443" y="111375"/>
                </a:lnTo>
                <a:lnTo>
                  <a:pt x="1905" y="222750"/>
                </a:lnTo>
                <a:lnTo>
                  <a:pt x="3810" y="218498"/>
                </a:lnTo>
                <a:cubicBezTo>
                  <a:pt x="49711" y="195638"/>
                  <a:pt x="53701" y="163253"/>
                  <a:pt x="50072" y="113723"/>
                </a:cubicBezTo>
                <a:cubicBezTo>
                  <a:pt x="47841" y="73046"/>
                  <a:pt x="49420" y="102853"/>
                  <a:pt x="50999" y="109801"/>
                </a:cubicBezTo>
                <a:close/>
              </a:path>
            </a:pathLst>
          </a:custGeom>
          <a:solidFill>
            <a:srgbClr val="D842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>
            <a:off x="4282682" y="1261061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循环神经网络概述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282682" y="2554740"/>
            <a:ext cx="2751605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循环神经网络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282682" y="4579630"/>
            <a:ext cx="2751605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代码实践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7493108" y="1840577"/>
            <a:ext cx="3964013" cy="461665"/>
          </a:xfrm>
          <a:prstGeom prst="roundRect">
            <a:avLst>
              <a:gd name="adj" fmla="val 50000"/>
            </a:avLst>
          </a:prstGeom>
          <a:solidFill>
            <a:srgbClr val="D8422A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基本结构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圆角矩形 38"/>
          <p:cNvSpPr/>
          <p:nvPr/>
        </p:nvSpPr>
        <p:spPr>
          <a:xfrm>
            <a:off x="7493108" y="2544733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模型训练</a:t>
            </a:r>
            <a:endParaRPr lang="zh-CN" altLang="en-US" dirty="0"/>
          </a:p>
        </p:txBody>
      </p:sp>
      <p:sp>
        <p:nvSpPr>
          <p:cNvPr id="52" name="圆角矩形 38"/>
          <p:cNvSpPr/>
          <p:nvPr/>
        </p:nvSpPr>
        <p:spPr>
          <a:xfrm>
            <a:off x="7493108" y="3266445"/>
            <a:ext cx="3964013" cy="4616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RNN</a:t>
            </a:r>
            <a:r>
              <a:rPr lang="zh-CN" altLang="en-US" dirty="0"/>
              <a:t>的优化算法</a:t>
            </a:r>
            <a:endParaRPr lang="zh-CN" altLang="en-US" dirty="0"/>
          </a:p>
        </p:txBody>
      </p:sp>
      <p:cxnSp>
        <p:nvCxnSpPr>
          <p:cNvPr id="9" name="直接连接符 8"/>
          <p:cNvCxnSpPr>
            <a:stCxn id="36" idx="3"/>
            <a:endCxn id="39" idx="1"/>
          </p:cNvCxnSpPr>
          <p:nvPr/>
        </p:nvCxnSpPr>
        <p:spPr>
          <a:xfrm flipV="1">
            <a:off x="7034287" y="2071410"/>
            <a:ext cx="458821" cy="714163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36" idx="3"/>
            <a:endCxn id="47" idx="1"/>
          </p:cNvCxnSpPr>
          <p:nvPr/>
        </p:nvCxnSpPr>
        <p:spPr>
          <a:xfrm flipV="1">
            <a:off x="7034287" y="2775566"/>
            <a:ext cx="458821" cy="10007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36" idx="3"/>
            <a:endCxn id="52" idx="1"/>
          </p:cNvCxnSpPr>
          <p:nvPr/>
        </p:nvCxnSpPr>
        <p:spPr>
          <a:xfrm>
            <a:off x="7034287" y="2785573"/>
            <a:ext cx="458821" cy="711705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434" y="1413453"/>
            <a:ext cx="1072535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循环神经网络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是一种对序列数据建模的神经网络。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不同于前向神经网络，它的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层内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、层与层之间的信息可以双向传递，更高效地存储信息，通常用于处理信息序列的任务。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在自然语言处理、图像识别、语音识别、上下文的预测、在线交易预测、实时翻译等领域得到了大量的应用。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538" y="3120534"/>
            <a:ext cx="7070924" cy="30122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" r="37155"/>
          <a:stretch>
            <a:fillRect/>
          </a:stretch>
        </p:blipFill>
        <p:spPr>
          <a:xfrm>
            <a:off x="9326159" y="1151916"/>
            <a:ext cx="2885850" cy="4055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328">
            <a:off x="-1872053" y="2580084"/>
            <a:ext cx="3744106" cy="34521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904255" y="139352"/>
            <a:ext cx="1914816" cy="753261"/>
            <a:chOff x="7809785" y="139352"/>
            <a:chExt cx="1914816" cy="75326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785" y="163901"/>
              <a:ext cx="702408" cy="70416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3393" y="139352"/>
              <a:ext cx="1111208" cy="753261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242973"/>
            <a:ext cx="546018" cy="546018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79425" y="780717"/>
            <a:ext cx="2788031" cy="0"/>
          </a:xfrm>
          <a:prstGeom prst="line">
            <a:avLst/>
          </a:prstGeom>
          <a:ln>
            <a:solidFill>
              <a:srgbClr val="D8422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26643" y="28101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D8422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循环神经网络</a:t>
            </a:r>
            <a:endParaRPr lang="zh-CN" altLang="en-US" sz="2400" dirty="0">
              <a:solidFill>
                <a:srgbClr val="D842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5672" y="987190"/>
            <a:ext cx="450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C23"/>
              </a:buClr>
              <a:buSzTx/>
              <a:buFontTx/>
              <a:buNone/>
              <a:defRPr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2434" y="1413453"/>
            <a:ext cx="1072535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主要用来处理序列数据，在传统的神经网络模型中，每层内的节点之间无连接，但是循环神经网络中当前神经元的输出与前面的输出也有关，网络会对前面的信息进行记忆并用于当前神经元的计算中。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85" y="3252056"/>
            <a:ext cx="5657086" cy="20729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425" y="3180650"/>
            <a:ext cx="3884565" cy="2026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667" y="3327820"/>
            <a:ext cx="1800642" cy="180064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291,&quot;width&quot;:9734.908661417323}"/>
</p:tagLst>
</file>

<file path=ppt/tags/tag2.xml><?xml version="1.0" encoding="utf-8"?>
<p:tagLst xmlns:p="http://schemas.openxmlformats.org/presentationml/2006/main">
  <p:tag name="KSO_WM_UNIT_PLACING_PICTURE_USER_VIEWPORT" val="{&quot;height&quot;:8291,&quot;width&quot;:9734.908661417323}"/>
</p:tagLst>
</file>

<file path=ppt/tags/tag3.xml><?xml version="1.0" encoding="utf-8"?>
<p:tagLst xmlns:p="http://schemas.openxmlformats.org/presentationml/2006/main">
  <p:tag name="KSO_WPP_MARK_KEY" val="e2c8ef7a-bdba-449a-b114-6d386c248c2d"/>
  <p:tag name="COMMONDATA" val="eyJoZGlkIjoiMjU2ZDQxNzEzMmJlODI0MTk0MTVmZmJlZGIxZTk2M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5538</Words>
  <Application>WPS 演示</Application>
  <PresentationFormat>宽屏</PresentationFormat>
  <Paragraphs>533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Times New Roman</vt:lpstr>
      <vt:lpstr>Arial Unicode MS</vt:lpstr>
      <vt:lpstr>等线 Light</vt:lpstr>
      <vt:lpstr>等线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袁颖</dc:creator>
  <cp:lastModifiedBy>冯建周</cp:lastModifiedBy>
  <cp:revision>472</cp:revision>
  <dcterms:created xsi:type="dcterms:W3CDTF">2020-07-22T07:30:00Z</dcterms:created>
  <dcterms:modified xsi:type="dcterms:W3CDTF">2023-06-07T00:40:49Z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F92AAC2DD5B1457A8CC2618454517B1E_12</vt:lpwstr>
  </property>
  <property fmtid="{D5CDD505-2E9C-101B-9397-08002B2CF9AE}" pid="3" name="KSOProductBuildVer">
    <vt:lpwstr>2052-11.1.0.14309</vt:lpwstr>
  </property>
</Properties>
</file>